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3F4F3"/>
    <a:srgbClr val="A6A994"/>
    <a:srgbClr val="156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92" autoAdjust="0"/>
  </p:normalViewPr>
  <p:slideViewPr>
    <p:cSldViewPr snapToObjects="1"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A190BED0-A92B-41BB-A70C-92C54C5B013C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BF97F024-20F7-449B-A20D-14CB7A114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49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700E527B-A20B-4D0A-85F2-990179B5CA3B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91E502B9-6D77-4CC5-8C92-FEDFE4F47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96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AF552D-4435-4D17-8301-8B2F112FCCEF}" type="slidenum">
              <a:rPr lang="en-US" altLang="en-US" sz="1200">
                <a:latin typeface="Calibri" pitchFamily="-108" charset="0"/>
              </a:rPr>
              <a:pPr eaLnBrk="1" hangingPunct="1"/>
              <a:t>1</a:t>
            </a:fld>
            <a:endParaRPr lang="en-US" altLang="en-US" sz="1200">
              <a:latin typeface="Calibri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2E809D99-63E4-418A-8069-292340BB47D0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C95B2BE0-28A2-4212-81C9-989D1A584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EA61F04-F7B8-415D-90E5-9176FD922DF9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BFF6227-FA73-467D-B38A-A78683CBA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8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C907415-CE3A-4E39-BEF0-7AAC5B890782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640DB773-2D44-4B5B-B895-BEE97ED4A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726F925-1226-47FE-9D93-7890EA1E04A9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E4DCCAD-8D05-4D50-A8D4-F97769712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9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121E72C-E6F4-488C-955D-EAD3E99965A5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94FB7ED2-7622-4478-B7CA-4F9437D74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1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EFA6210-1F74-402A-9732-664C3782C00E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A51C409-AC75-4975-84F4-96F25D5DD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7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F453B39-ACC0-4029-A200-10CBD54A3410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FFB5E49-ECBA-4CB8-84B5-FFD60691A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9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E544CE0-4809-428A-B9BE-0E33C95A2A39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982218F8-9C97-489B-8A8A-0059221C7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8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26C58EED-0F69-483D-A58A-DBC63F347239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6AAC6696-17AE-4C6B-BE54-0F3467D9B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9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F8DF8C5-0CB2-406B-8948-A628B820F4B8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5B26CF1E-846B-4218-A2BF-6528A78D6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D064FE2-6E1A-481D-936F-02A3EF8071ED}" type="datetime1">
              <a:rPr lang="en-US" altLang="en-US"/>
              <a:pPr/>
              <a:t>6/8/2015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C25E8AF-0674-466C-AE18-47AB20AC6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4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syourhearing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ctrTitle" idx="4294967295"/>
          </p:nvPr>
        </p:nvSpPr>
        <p:spPr>
          <a:xfrm>
            <a:off x="725488" y="503238"/>
            <a:ext cx="7693025" cy="5776912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People with untreated hearing loss </a:t>
            </a:r>
            <a:b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(people with hearing loss who do not wear hearing aids) experience a decreased quality of life.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 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Sadness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Depression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Anxiety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Paranoia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Poor Social Relationships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If You Think Your Patient Has a Hearing Loss?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646238"/>
            <a:ext cx="3959225" cy="4251325"/>
          </a:xfrm>
        </p:spPr>
        <p:txBody>
          <a:bodyPr lIns="0" tIns="0" rIns="0" bIns="0"/>
          <a:lstStyle/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Refer him or her to an audiologist to get a hearing evaluation.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Audiologists will run a diagnostic hearing evaluation in a sound booth to determine the hearing loss.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The results are noted on an audiogram that illustrates the softest sounds a patient can hear.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1600200"/>
            <a:ext cx="36131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Protecting Your Hearing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Educate patients on the 3 basic hearing protection methods.</a:t>
            </a:r>
            <a:endParaRPr lang="en-US" altLang="en-US">
              <a:latin typeface="Calibri" pitchFamily="-108" charset="0"/>
            </a:endParaRPr>
          </a:p>
          <a:p>
            <a:pPr eaLnBrk="1" hangingPunct="1">
              <a:lnSpc>
                <a:spcPct val="95000"/>
              </a:lnSpc>
              <a:buClr>
                <a:srgbClr val="2B637F"/>
              </a:buClr>
              <a:buSzPct val="100000"/>
            </a:pPr>
            <a:endParaRPr lang="en-US" altLang="en-US">
              <a:solidFill>
                <a:srgbClr val="2B637F"/>
              </a:solidFill>
              <a:latin typeface="Calibri" pitchFamily="-10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733675"/>
            <a:ext cx="824865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Walk Away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>
              <a:solidFill>
                <a:srgbClr val="2B637F"/>
              </a:solidFill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If the noise is too loud, you don’t have to be near it. Walk away!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Moving back 10 to 15 feet from the noise can reduce the intensity that is going into the ears.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Avoiding loud sounds can be a highly effective approach for protecting your hearing.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8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Encourage patients to use the level of noise chart to learn what decibel levels are safe for what period of time without ear protection.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Turn It Down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endParaRPr lang="en-US" altLang="en-US">
              <a:solidFill>
                <a:srgbClr val="2B637F"/>
              </a:solidFill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TVs, car stereos, and MP3 players are often culprits of dangerously high noises.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Most volume controls do not have a safety point for when the (dB) level is too high.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Turning down the volume will reduce prolonged exposure to harmful decibels.</a:t>
            </a:r>
            <a:endParaRPr lang="en-US" altLang="en-US">
              <a:latin typeface="Calibri" pitchFamily="-108" charset="0"/>
            </a:endParaRPr>
          </a:p>
          <a:p>
            <a:pPr lvl="2" eaLnBrk="1" hangingPunct="1">
              <a:lnSpc>
                <a:spcPct val="95000"/>
              </a:lnSpc>
              <a:buClr>
                <a:srgbClr val="2B637F"/>
              </a:buClr>
              <a:buSzPct val="80000"/>
              <a:buFont typeface="Courier New" pitchFamily="49" charset="0"/>
              <a:buChar char="o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Encourage patients to keep the volume at 50%.</a:t>
            </a:r>
            <a:endParaRPr lang="en-US" altLang="en-US">
              <a:latin typeface="Calibri" pitchFamily="-108" charset="0"/>
            </a:endParaRPr>
          </a:p>
          <a:p>
            <a:pPr lvl="2" eaLnBrk="1" hangingPunct="1">
              <a:lnSpc>
                <a:spcPct val="95000"/>
              </a:lnSpc>
              <a:buClr>
                <a:srgbClr val="2B637F"/>
              </a:buClr>
              <a:buSzPct val="80000"/>
              <a:buFont typeface="Courier New" pitchFamily="49" charset="0"/>
              <a:buChar char="o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When listening to anything with ear buds or ear phones: if someone next to you can hear what you are hearing, </a:t>
            </a:r>
          </a:p>
          <a:p>
            <a:pPr lvl="2" eaLnBrk="1" hangingPunct="1">
              <a:lnSpc>
                <a:spcPct val="95000"/>
              </a:lnSpc>
              <a:buClr>
                <a:srgbClr val="2B637F"/>
              </a:buClr>
              <a:buSzPct val="80000"/>
              <a:buFont typeface="Courier New" pitchFamily="49" charset="0"/>
              <a:buNone/>
            </a:pPr>
            <a:r>
              <a:rPr lang="en-US" altLang="en-US" b="1">
                <a:solidFill>
                  <a:srgbClr val="2B637F"/>
                </a:solidFill>
                <a:latin typeface="Calibri" pitchFamily="-108" charset="0"/>
              </a:rPr>
              <a:t>	the volume is probably too loud</a:t>
            </a: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.</a:t>
            </a:r>
            <a:endParaRPr lang="en-US" altLang="en-US">
              <a:latin typeface="Calibri" pitchFamily="-108" charset="0"/>
            </a:endParaRPr>
          </a:p>
          <a:p>
            <a:pPr eaLnBrk="1" hangingPunct="1">
              <a:lnSpc>
                <a:spcPct val="95000"/>
              </a:lnSpc>
              <a:buClr>
                <a:srgbClr val="2B637F"/>
              </a:buClr>
              <a:buSzPct val="80000"/>
              <a:buFont typeface="Courier New" pitchFamily="49" charset="0"/>
              <a:buNone/>
            </a:pPr>
            <a:endParaRPr lang="en-US" altLang="en-US">
              <a:solidFill>
                <a:srgbClr val="2B637F"/>
              </a:solidFill>
              <a:latin typeface="Calibri" pitchFamily="-108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050"/>
            <a:ext cx="177323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>
          <a:xfrm>
            <a:off x="9540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Wear Ear Protection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96888" y="1646238"/>
            <a:ext cx="81502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endParaRPr lang="en-US" altLang="en-US">
              <a:solidFill>
                <a:srgbClr val="2B637F"/>
              </a:solidFill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If you know you are going to be around noise over 85 dB, the best solution is to wear ear protection. 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Generic earplugs – Must be pushed far in the ear for the best seal.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Custom earplugs (made to fit your ear)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 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See your audiologist for these, similar to what musicians and pilots wear.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Earmuffs- must cover the full ear.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 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NOT FASHION EARMUFFS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1544638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724400" y="4800600"/>
            <a:ext cx="4227513" cy="1143000"/>
          </a:xfrm>
          <a:prstGeom prst="rect">
            <a:avLst/>
          </a:prstGeom>
          <a:solidFill>
            <a:srgbClr val="1565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45720" bIns="0"/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5000"/>
              </a:lnSpc>
            </a:pPr>
            <a:r>
              <a:rPr lang="en-US" altLang="en-US" sz="2300">
                <a:solidFill>
                  <a:srgbClr val="F3F4F3"/>
                </a:solidFill>
                <a:latin typeface="Calibri" pitchFamily="-108" charset="0"/>
              </a:rPr>
              <a:t>Look for the NRR rating to know the approximate decibel reduction the ear protection provides.</a:t>
            </a:r>
            <a:endParaRPr lang="en-US" altLang="en-US" sz="2300">
              <a:latin typeface="Calibri" pitchFamily="-108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300">
              <a:solidFill>
                <a:srgbClr val="2B637F"/>
              </a:solidFill>
              <a:latin typeface="Calibri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588327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The following Web site is available as a consumer resource for your patients.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u="sng" smtClean="0">
                <a:solidFill>
                  <a:srgbClr val="0000FF"/>
                </a:solidFill>
                <a:ea typeface="ＭＳ Ｐゴシック" pitchFamily="34" charset="-128"/>
                <a:hlinkClick r:id="rId2"/>
              </a:rPr>
              <a:t>www.HowsYourHearing.org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/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endParaRPr lang="en-US" altLang="en-US" sz="4800" smtClean="0">
              <a:solidFill>
                <a:srgbClr val="2B637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 idx="4294967295"/>
          </p:nvPr>
        </p:nvSpPr>
        <p:spPr>
          <a:xfrm>
            <a:off x="0" y="1074738"/>
            <a:ext cx="9104313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ea typeface="ＭＳ Ｐゴシック" pitchFamily="34" charset="-128"/>
              </a:rPr>
              <a:t>Over 36 million Americans </a:t>
            </a:r>
            <a:br>
              <a:rPr lang="en-US" altLang="en-US" sz="4800" smtClean="0">
                <a:ea typeface="ＭＳ Ｐゴシック" pitchFamily="34" charset="-128"/>
              </a:rPr>
            </a:br>
            <a:r>
              <a:rPr lang="en-US" altLang="en-US" sz="4800" smtClean="0">
                <a:ea typeface="ＭＳ Ｐゴシック" pitchFamily="34" charset="-128"/>
              </a:rPr>
              <a:t>Suffer from Hearing Loss!</a:t>
            </a:r>
            <a:r>
              <a:rPr lang="en-US" altLang="en-US" sz="80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505200" y="3435350"/>
            <a:ext cx="5599113" cy="1670050"/>
          </a:xfrm>
          <a:prstGeom prst="rect">
            <a:avLst/>
          </a:prstGeom>
          <a:solidFill>
            <a:srgbClr val="1565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0" rIns="137160" bIns="0"/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3600">
                <a:solidFill>
                  <a:srgbClr val="FFFFFF"/>
                </a:solidFill>
                <a:latin typeface="Calibri" pitchFamily="-108" charset="0"/>
              </a:rPr>
              <a:t>That is over 4 times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3600">
                <a:solidFill>
                  <a:srgbClr val="FFFFFF"/>
                </a:solidFill>
                <a:latin typeface="Calibri" pitchFamily="-108" charset="0"/>
              </a:rPr>
              <a:t>the amount of people living in New York City!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ctrTitle" idx="4294967295"/>
          </p:nvPr>
        </p:nvSpPr>
        <p:spPr>
          <a:xfrm>
            <a:off x="725488" y="425450"/>
            <a:ext cx="7693025" cy="57785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“As a member of this profession (medical), a physician must recognize responsibility to patients first and foremost….”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/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3600" b="1" smtClean="0">
                <a:solidFill>
                  <a:srgbClr val="2B637F"/>
                </a:solidFill>
                <a:ea typeface="ＭＳ Ｐゴシック" pitchFamily="34" charset="-128"/>
              </a:rPr>
              <a:t>AMA Principles of Medical Ethics (2001)</a:t>
            </a: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-457200"/>
            <a:ext cx="8150225" cy="20193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/>
            </a:r>
            <a:b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>N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oise-</a:t>
            </a: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>I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nduced </a:t>
            </a: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>H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earing </a:t>
            </a:r>
            <a:r>
              <a:rPr lang="en-US" altLang="en-US" sz="4800" b="1" smtClean="0">
                <a:solidFill>
                  <a:srgbClr val="2B637F"/>
                </a:solidFill>
                <a:ea typeface="ＭＳ Ｐゴシック" pitchFamily="34" charset="-128"/>
              </a:rPr>
              <a:t>L</a:t>
            </a: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oss (NIHL)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subTitle" idx="4294967295"/>
          </p:nvPr>
        </p:nvSpPr>
        <p:spPr>
          <a:xfrm>
            <a:off x="496888" y="1646238"/>
            <a:ext cx="8150225" cy="425132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800" smtClean="0">
                <a:solidFill>
                  <a:srgbClr val="2B637F"/>
                </a:solidFill>
                <a:ea typeface="ＭＳ Ｐゴシック" pitchFamily="34" charset="-128"/>
              </a:rPr>
              <a:t>NIHL is permanent, preventable, and occurs in people of all ages. </a:t>
            </a:r>
            <a:endParaRPr lang="en-US" altLang="en-US" sz="28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800" smtClean="0">
              <a:solidFill>
                <a:srgbClr val="2B637F"/>
              </a:solidFill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800" smtClean="0">
                <a:solidFill>
                  <a:srgbClr val="2B637F"/>
                </a:solidFill>
                <a:ea typeface="ＭＳ Ｐゴシック" pitchFamily="34" charset="-128"/>
              </a:rPr>
              <a:t>With the increased popularity and use of personal MP3 players, and the world we live in getting louder, Americans are suffering from hearing loss at younger ages.</a:t>
            </a:r>
            <a:endParaRPr lang="en-US" altLang="en-US" sz="28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800" smtClean="0">
              <a:solidFill>
                <a:srgbClr val="2B637F"/>
              </a:solidFill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800" smtClean="0">
                <a:solidFill>
                  <a:srgbClr val="2B637F"/>
                </a:solidFill>
                <a:ea typeface="ＭＳ Ｐゴシック" pitchFamily="34" charset="-128"/>
              </a:rPr>
              <a:t>NIHL is a form of sensorineural hearing loss, similar to what we experience as we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subTitle" idx="4294967295"/>
          </p:nvPr>
        </p:nvSpPr>
        <p:spPr>
          <a:xfrm>
            <a:off x="496888" y="503238"/>
            <a:ext cx="8150225" cy="5394325"/>
          </a:xfrm>
        </p:spPr>
        <p:txBody>
          <a:bodyPr lIns="0" tIns="0" rIns="0" bIns="0"/>
          <a:lstStyle/>
          <a:p>
            <a:pPr marL="0" indent="0" algn="ctr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4400" smtClean="0">
                <a:solidFill>
                  <a:srgbClr val="2B637F"/>
                </a:solidFill>
                <a:ea typeface="ＭＳ Ｐゴシック" pitchFamily="34" charset="-128"/>
              </a:rPr>
              <a:t>Over 18 million Americans who suffer from hearing loss are younger than age 65.</a:t>
            </a:r>
            <a:endParaRPr lang="en-US" altLang="en-US" sz="4400" smtClean="0">
              <a:ea typeface="ＭＳ Ｐゴシック" pitchFamily="34" charset="-128"/>
            </a:endParaRPr>
          </a:p>
          <a:p>
            <a:pPr marL="0" indent="0" algn="ctr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4400" smtClean="0">
                <a:solidFill>
                  <a:srgbClr val="2B637F"/>
                </a:solidFill>
                <a:ea typeface="ＭＳ Ｐゴシック" pitchFamily="34" charset="-128"/>
              </a:rPr>
              <a:t>Over 5 million are children and young adults under the age of 18 who suffer from </a:t>
            </a:r>
            <a:endParaRPr lang="en-US" altLang="en-US" sz="4400" smtClean="0">
              <a:ea typeface="ＭＳ Ｐゴシック" pitchFamily="34" charset="-128"/>
            </a:endParaRPr>
          </a:p>
          <a:p>
            <a:pPr marL="0" indent="0" algn="ctr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4400" b="1" smtClean="0">
                <a:solidFill>
                  <a:srgbClr val="2B637F"/>
                </a:solidFill>
                <a:ea typeface="ＭＳ Ｐゴシック" pitchFamily="34" charset="-128"/>
              </a:rPr>
              <a:t>Noise-Induced Hearing Loss.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subTitle" idx="4294967295"/>
          </p:nvPr>
        </p:nvSpPr>
        <p:spPr>
          <a:xfrm>
            <a:off x="496888" y="2130425"/>
            <a:ext cx="3959225" cy="2728913"/>
          </a:xfrm>
        </p:spPr>
        <p:txBody>
          <a:bodyPr lIns="0" tIns="0" rIns="0" bIns="0"/>
          <a:lstStyle/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mtClean="0">
                <a:solidFill>
                  <a:srgbClr val="2B637F"/>
                </a:solidFill>
                <a:ea typeface="ＭＳ Ｐゴシック" pitchFamily="34" charset="-128"/>
              </a:rPr>
              <a:t>30 dB Whisper</a:t>
            </a:r>
            <a:endParaRPr lang="en-US" altLang="en-US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mtClean="0">
                <a:solidFill>
                  <a:srgbClr val="2B637F"/>
                </a:solidFill>
                <a:ea typeface="ＭＳ Ｐゴシック" pitchFamily="34" charset="-128"/>
              </a:rPr>
              <a:t>60 dB Normal conversation or a dishwasher</a:t>
            </a:r>
            <a:endParaRPr lang="en-US" altLang="en-US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mtClean="0">
                <a:solidFill>
                  <a:srgbClr val="2B637F"/>
                </a:solidFill>
                <a:ea typeface="ＭＳ Ｐゴシック" pitchFamily="34" charset="-128"/>
              </a:rPr>
              <a:t>70 dB A vacuum Cleaner</a:t>
            </a:r>
            <a:endParaRPr lang="en-US" altLang="en-US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mtClean="0">
                <a:solidFill>
                  <a:srgbClr val="2B637F"/>
                </a:solidFill>
                <a:ea typeface="ＭＳ Ｐゴシック" pitchFamily="34" charset="-128"/>
              </a:rPr>
              <a:t>80 dB Alarm Clock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687888" y="2014538"/>
            <a:ext cx="395922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 sz="2800">
                <a:solidFill>
                  <a:srgbClr val="2B637F"/>
                </a:solidFill>
                <a:latin typeface="Calibri" pitchFamily="-108" charset="0"/>
              </a:rPr>
              <a:t>90 dB A hair dryer, or lawn mower</a:t>
            </a:r>
            <a:endParaRPr lang="en-US" altLang="en-US" sz="280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 sz="2800">
                <a:solidFill>
                  <a:srgbClr val="2B637F"/>
                </a:solidFill>
                <a:latin typeface="Calibri" pitchFamily="-108" charset="0"/>
              </a:rPr>
              <a:t>100 dB </a:t>
            </a:r>
            <a:r>
              <a:rPr lang="en-US" altLang="en-US" sz="2800" b="1">
                <a:solidFill>
                  <a:srgbClr val="2B637F"/>
                </a:solidFill>
                <a:latin typeface="Calibri" pitchFamily="-108" charset="0"/>
              </a:rPr>
              <a:t>MP3 players at full volume</a:t>
            </a:r>
            <a:endParaRPr lang="en-US" altLang="en-US" sz="280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 sz="2800">
                <a:solidFill>
                  <a:srgbClr val="2B637F"/>
                </a:solidFill>
                <a:latin typeface="Calibri" pitchFamily="-108" charset="0"/>
              </a:rPr>
              <a:t>110 dB Concerts and sporting events</a:t>
            </a:r>
            <a:endParaRPr lang="en-US" altLang="en-US" sz="2800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 sz="2800">
                <a:solidFill>
                  <a:srgbClr val="2B637F"/>
                </a:solidFill>
                <a:latin typeface="Calibri" pitchFamily="-108" charset="0"/>
              </a:rPr>
              <a:t>130 dB Ambulance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7975" y="304800"/>
            <a:ext cx="8150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Calibri" pitchFamily="-108" charset="0"/>
              </a:rPr>
              <a:t>Noise levels or loudness are measured in decibels (dB).</a:t>
            </a:r>
            <a:br>
              <a:rPr lang="en-US" altLang="en-US" sz="2800">
                <a:latin typeface="Calibri" pitchFamily="-108" charset="0"/>
              </a:rPr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7975" y="838200"/>
            <a:ext cx="8150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6A99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Calibri" pitchFamily="-108" charset="0"/>
              </a:rPr>
              <a:t>Any loud noise over 85dB is considered loud enough to cause NIHL.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  <p:bldP spid="71683" grpId="0"/>
      <p:bldP spid="71684" grpId="0"/>
      <p:bldP spid="716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3121025" cy="519906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3600" smtClean="0">
                <a:solidFill>
                  <a:srgbClr val="2B637F"/>
                </a:solidFill>
                <a:ea typeface="ＭＳ Ｐゴシック" pitchFamily="34" charset="-128"/>
              </a:rPr>
              <a:t>The Academy offers a free copy of the Levels of Noise chart, as a tool to educate patients about safe decibels levels and exposure time.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9815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NIHL</a:t>
            </a:r>
            <a:b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</a:b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(Noise-Induced Hearing Loss)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subTitle" idx="4294967295"/>
          </p:nvPr>
        </p:nvSpPr>
        <p:spPr>
          <a:xfrm>
            <a:off x="4595813" y="1600200"/>
            <a:ext cx="4141787" cy="434657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Once the cilia in the organ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of Corti become bent,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disorganized, and broken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they can never be repaired.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Some signs of NIHL are:</a:t>
            </a:r>
            <a:endParaRPr lang="en-US" altLang="en-US" sz="2400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Ringing in the ears (tinnitus).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People sound like they are mumbling.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457200" lvl="1" indent="-34290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Tx/>
              <a:buChar char="•"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Difficulty hearing and understanding speech in personal, school, and work environments.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Clr>
                <a:srgbClr val="2B637F"/>
              </a:buClr>
              <a:buFont typeface="Arial" charset="0"/>
              <a:buNone/>
            </a:pPr>
            <a:endParaRPr lang="en-US" altLang="en-US" sz="2400" smtClean="0">
              <a:solidFill>
                <a:srgbClr val="2B637F"/>
              </a:solidFill>
              <a:ea typeface="ＭＳ Ｐゴシック" pitchFamily="34" charset="-128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175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00450"/>
            <a:ext cx="18383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9688" y="5607050"/>
            <a:ext cx="2968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800">
                <a:solidFill>
                  <a:srgbClr val="2B637F"/>
                </a:solidFill>
              </a:rPr>
              <a:t>From David J. Lim. Functional Structure of the Organ of Corti: A Review. Hearing Research, 22 (1986) 117-146 Elsevier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ctrTitle" idx="4294967295"/>
          </p:nvPr>
        </p:nvSpPr>
        <p:spPr>
          <a:xfrm>
            <a:off x="496888" y="320675"/>
            <a:ext cx="8150225" cy="105092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altLang="en-US" sz="4800" smtClean="0">
                <a:solidFill>
                  <a:srgbClr val="2B637F"/>
                </a:solidFill>
                <a:ea typeface="ＭＳ Ｐゴシック" pitchFamily="34" charset="-128"/>
              </a:rPr>
              <a:t>Hearing Loss Can Decrease Quality of Life!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subTitle" idx="4294967295"/>
          </p:nvPr>
        </p:nvSpPr>
        <p:spPr>
          <a:xfrm>
            <a:off x="406400" y="1600200"/>
            <a:ext cx="4141788" cy="4346575"/>
          </a:xfrm>
        </p:spPr>
        <p:txBody>
          <a:bodyPr lIns="0" tIns="0" rIns="0" bIns="0"/>
          <a:lstStyle/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The first symptoms of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NIHL are often overlooked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because a patient may be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compensating for the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gradual loss.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endParaRPr lang="en-US" altLang="en-US" sz="2400" smtClean="0">
              <a:solidFill>
                <a:srgbClr val="2B637F"/>
              </a:solidFill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However, the compensation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changes made by the patient 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defTabSz="914400">
              <a:lnSpc>
                <a:spcPct val="9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>
                <a:solidFill>
                  <a:srgbClr val="2B637F"/>
                </a:solidFill>
                <a:ea typeface="ＭＳ Ｐゴシック" pitchFamily="34" charset="-128"/>
              </a:rPr>
              <a:t>often decreases his or her quality of life.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687888" y="1646238"/>
            <a:ext cx="3959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11163" indent="-3079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71525" indent="-2571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131888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206375" defTabSz="822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Patient quits going to restaurants and other social gatherings, because of his or her difficulty to hear.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Patient finds him or herself increasing the volume on the TV, radio… to be able to hear.</a:t>
            </a:r>
            <a:endParaRPr lang="en-US" altLang="en-US">
              <a:latin typeface="Calibri" pitchFamily="-108" charset="0"/>
            </a:endParaRPr>
          </a:p>
          <a:p>
            <a:pPr lvl="1" eaLnBrk="1" hangingPunct="1">
              <a:lnSpc>
                <a:spcPct val="95000"/>
              </a:lnSpc>
              <a:buClr>
                <a:srgbClr val="2B637F"/>
              </a:buClr>
              <a:buSzPct val="100000"/>
              <a:buFontTx/>
              <a:buChar char="•"/>
            </a:pPr>
            <a:r>
              <a:rPr lang="en-US" altLang="en-US">
                <a:solidFill>
                  <a:srgbClr val="2B637F"/>
                </a:solidFill>
                <a:latin typeface="Calibri" pitchFamily="-108" charset="0"/>
              </a:rPr>
              <a:t>Patient may argue with family and friends due to the inability to communicate easily.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B637F"/>
      </a:dk1>
      <a:lt1>
        <a:srgbClr val="F3F4F3"/>
      </a:lt1>
      <a:dk2>
        <a:srgbClr val="2B637F"/>
      </a:dk2>
      <a:lt2>
        <a:srgbClr val="F3F4F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755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ＭＳ Ｐゴシック</vt:lpstr>
      <vt:lpstr>Calibri</vt:lpstr>
      <vt:lpstr>Times New Roman</vt:lpstr>
      <vt:lpstr>Courier New</vt:lpstr>
      <vt:lpstr>Office Theme</vt:lpstr>
      <vt:lpstr>PowerPoint Presentation</vt:lpstr>
      <vt:lpstr>Over 36 million Americans  Suffer from Hearing Loss! </vt:lpstr>
      <vt:lpstr>“As a member of this profession (medical), a physician must recognize responsibility to patients first and foremost….”  AMA Principles of Medical Ethics (2001) </vt:lpstr>
      <vt:lpstr> Noise-Induced Hearing Loss (NIHL) </vt:lpstr>
      <vt:lpstr>PowerPoint Presentation</vt:lpstr>
      <vt:lpstr>PowerPoint Presentation</vt:lpstr>
      <vt:lpstr>The Academy offers a free copy of the Levels of Noise chart, as a tool to educate patients about safe decibels levels and exposure time.</vt:lpstr>
      <vt:lpstr>NIHL (Noise-Induced Hearing Loss)</vt:lpstr>
      <vt:lpstr>Hearing Loss Can Decrease Quality of Life!</vt:lpstr>
      <vt:lpstr>People with untreated hearing loss  (people with hearing loss who do not wear hearing aids) experience a decreased quality of life.  Sadness Depression Anxiety Paranoia Poor Social Relationships </vt:lpstr>
      <vt:lpstr>If You Think Your Patient Has a Hearing Loss? </vt:lpstr>
      <vt:lpstr>Protecting Your Hearing</vt:lpstr>
      <vt:lpstr>Walk Away</vt:lpstr>
      <vt:lpstr>Turn It Down</vt:lpstr>
      <vt:lpstr>Wear Ear Protection</vt:lpstr>
      <vt:lpstr>The following Web site is available as a consumer resource for your patients. www.HowsYourHearing.org </vt:lpstr>
    </vt:vector>
  </TitlesOfParts>
  <Company>American Academy of Audiology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Career in Audiology</dc:title>
  <dc:creator>Sr. Designer</dc:creator>
  <cp:lastModifiedBy>Amy Miedema</cp:lastModifiedBy>
  <cp:revision>57</cp:revision>
  <cp:lastPrinted>2008-02-14T13:29:24Z</cp:lastPrinted>
  <dcterms:created xsi:type="dcterms:W3CDTF">2009-06-18T15:02:17Z</dcterms:created>
  <dcterms:modified xsi:type="dcterms:W3CDTF">2015-06-08T21:16:01Z</dcterms:modified>
</cp:coreProperties>
</file>