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3" r:id="rId20"/>
    <p:sldId id="300" r:id="rId21"/>
    <p:sldId id="304" r:id="rId22"/>
    <p:sldId id="30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786758"/>
    <a:srgbClr val="A6A994"/>
    <a:srgbClr val="156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0" d="100"/>
          <a:sy n="50" d="100"/>
        </p:scale>
        <p:origin x="133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33212AF7-38C8-594A-B0C4-5B8BD815AD5B}" type="datetime1">
              <a:rPr lang="en-US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73061C8C-4A2B-F34A-801C-D4373990E21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9C983745-0484-0C47-BC4A-0E9422C6FE6A}" type="datetime1">
              <a:rPr lang="en-US"/>
              <a:pPr/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EC6EBBAB-6816-A14F-BD10-C31DB2A0D48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69C4FA2-7E54-6D49-8118-41C2D047563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FFEA06D7-4D7C-3B4E-97E8-A446C47E53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8675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6121400"/>
            <a:ext cx="8686800" cy="5842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 pitchFamily="-108" charset="0"/>
              </a:rPr>
              <a:t>October Is National Audiology Awareness Month</a:t>
            </a:r>
          </a:p>
          <a:p>
            <a:pPr algn="ctr"/>
            <a:r>
              <a:rPr lang="en-US" sz="1400" dirty="0">
                <a:latin typeface="Calibri" pitchFamily="-108" charset="0"/>
              </a:rPr>
              <a:t>American Academy of Audiology | HowsYourHearing.org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7200" kern="1200">
          <a:solidFill>
            <a:srgbClr val="786758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3200" kern="1200">
          <a:solidFill>
            <a:srgbClr val="786758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2800" kern="1200">
          <a:solidFill>
            <a:srgbClr val="786758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2400" kern="1200">
          <a:solidFill>
            <a:srgbClr val="786758"/>
          </a:solidFill>
          <a:latin typeface="+mn-lt"/>
          <a:ea typeface="Geneva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2000" kern="1200">
          <a:solidFill>
            <a:srgbClr val="786758"/>
          </a:solidFill>
          <a:latin typeface="+mn-lt"/>
          <a:ea typeface="Geneva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»"/>
        <a:defRPr sz="2000" kern="1200">
          <a:solidFill>
            <a:srgbClr val="786758"/>
          </a:solidFill>
          <a:latin typeface="+mn-lt"/>
          <a:ea typeface="Geneva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wsyourhearing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M15 PPT Background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Sudden Hearing Loss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subTitle" idx="4294967295"/>
          </p:nvPr>
        </p:nvSpPr>
        <p:spPr>
          <a:xfrm>
            <a:off x="609600" y="1303337"/>
            <a:ext cx="8150225" cy="4251325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After an audiologist has diagnosed the patient with SSNHL, an otolaryngologist may order an MRI to rule out a vestibular schwannoma (acoustic neuroma).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SSNHL treated with steroids within the first 2 weeks of the symptoms provides a patient with the best chance that some of the hearing may return.</a:t>
            </a:r>
          </a:p>
        </p:txBody>
      </p:sp>
    </p:spTree>
    <p:extLst>
      <p:ext uri="{BB962C8B-B14F-4D97-AF65-F5344CB8AC3E}">
        <p14:creationId xmlns:p14="http://schemas.microsoft.com/office/powerpoint/2010/main" val="217528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ctrTitle" idx="4294967295"/>
          </p:nvPr>
        </p:nvSpPr>
        <p:spPr>
          <a:xfrm>
            <a:off x="512128" y="152400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Vertigo, Dizziness, or Imbalance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subTitle" idx="4294967295"/>
          </p:nvPr>
        </p:nvSpPr>
        <p:spPr>
          <a:xfrm>
            <a:off x="496888" y="1646238"/>
            <a:ext cx="3959225" cy="4251325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Vertigo, dizziness, and 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imbalance in patients can be symptoms of an inner ear problem.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Audiologists can 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perform assessments on 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the balance system 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with the following tests: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703128" y="1448118"/>
            <a:ext cx="3959225" cy="421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A6A994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786758"/>
                </a:solidFill>
                <a:latin typeface="Calibri" pitchFamily="-108" charset="0"/>
              </a:rPr>
              <a:t>Electronystamography (ENG)</a:t>
            </a:r>
          </a:p>
          <a:p>
            <a:pPr lvl="1" eaLnBrk="1" hangingPunct="1">
              <a:lnSpc>
                <a:spcPct val="95000"/>
              </a:lnSpc>
              <a:buClr>
                <a:srgbClr val="A6A994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786758"/>
                </a:solidFill>
                <a:latin typeface="Calibri" pitchFamily="-108" charset="0"/>
              </a:rPr>
              <a:t>Videonystagmography (VNG)</a:t>
            </a:r>
          </a:p>
          <a:p>
            <a:pPr lvl="1" eaLnBrk="1" hangingPunct="1">
              <a:lnSpc>
                <a:spcPct val="95000"/>
              </a:lnSpc>
              <a:buClr>
                <a:srgbClr val="A6A994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786758"/>
                </a:solidFill>
                <a:latin typeface="Calibri" pitchFamily="-108" charset="0"/>
              </a:rPr>
              <a:t>Rotary Chair</a:t>
            </a:r>
          </a:p>
          <a:p>
            <a:pPr lvl="1" eaLnBrk="1" hangingPunct="1">
              <a:lnSpc>
                <a:spcPct val="95000"/>
              </a:lnSpc>
              <a:buClr>
                <a:srgbClr val="A6A994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786758"/>
                </a:solidFill>
                <a:latin typeface="Calibri" pitchFamily="-108" charset="0"/>
              </a:rPr>
              <a:t>Auditory Brainstem Response (ABR)</a:t>
            </a:r>
          </a:p>
          <a:p>
            <a:pPr lvl="1" eaLnBrk="1" hangingPunct="1">
              <a:lnSpc>
                <a:spcPct val="95000"/>
              </a:lnSpc>
              <a:buClr>
                <a:srgbClr val="A6A994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786758"/>
                </a:solidFill>
                <a:latin typeface="Calibri" pitchFamily="-108" charset="0"/>
              </a:rPr>
              <a:t>Posturography</a:t>
            </a:r>
          </a:p>
          <a:p>
            <a:pPr lvl="1" eaLnBrk="1" hangingPunct="1">
              <a:lnSpc>
                <a:spcPct val="95000"/>
              </a:lnSpc>
              <a:buClr>
                <a:srgbClr val="A6A994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786758"/>
                </a:solidFill>
                <a:latin typeface="Calibri" pitchFamily="-108" charset="0"/>
              </a:rPr>
              <a:t>Vestibular Evoked Myogenic Potentials (VEMP)</a:t>
            </a:r>
          </a:p>
          <a:p>
            <a:pPr lvl="1" eaLnBrk="1" hangingPunct="1">
              <a:lnSpc>
                <a:spcPct val="95000"/>
              </a:lnSpc>
              <a:buClr>
                <a:srgbClr val="A6A994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786758"/>
                </a:solidFill>
                <a:latin typeface="Calibri" pitchFamily="-108" charset="0"/>
              </a:rPr>
              <a:t>Electrocochleography (ECOG)</a:t>
            </a:r>
          </a:p>
        </p:txBody>
      </p:sp>
    </p:spTree>
    <p:extLst>
      <p:ext uri="{BB962C8B-B14F-4D97-AF65-F5344CB8AC3E}">
        <p14:creationId xmlns:p14="http://schemas.microsoft.com/office/powerpoint/2010/main" val="23888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ctrTitle" idx="4294967295"/>
          </p:nvPr>
        </p:nvSpPr>
        <p:spPr>
          <a:xfrm>
            <a:off x="496887" y="152400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Vertigo, Dizziness, or Imbalance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subTitle" idx="4294967295"/>
          </p:nvPr>
        </p:nvSpPr>
        <p:spPr>
          <a:xfrm>
            <a:off x="406400" y="990600"/>
            <a:ext cx="8331200" cy="5919788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50%</a:t>
            </a:r>
            <a:r>
              <a:rPr lang="en-US" altLang="en-US" sz="24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</a:rPr>
              <a:t>of dizziness reports are the result of an inner ear disorder called benign paroxysmal positional vertigo (BPPV). 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 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BPPV is caused by dislodged otoconia in the vestibular ducts.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An audiologist can observe the BPPV during a maneuver 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called the Dix-Hallpike test.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After BPPV has been diagnosed, an audiologist can help the patient by performing the canalith repositioning maneuver or the Epley maneuver to move the otocionia back into place.</a:t>
            </a:r>
          </a:p>
        </p:txBody>
      </p:sp>
    </p:spTree>
    <p:extLst>
      <p:ext uri="{BB962C8B-B14F-4D97-AF65-F5344CB8AC3E}">
        <p14:creationId xmlns:p14="http://schemas.microsoft.com/office/powerpoint/2010/main" val="81819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Vertigo, Dizziness, or Imbalance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subTitle" idx="4294967295"/>
          </p:nvPr>
        </p:nvSpPr>
        <p:spPr>
          <a:xfrm>
            <a:off x="812800" y="1219200"/>
            <a:ext cx="8331200" cy="4724400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Dizziness reported with tinnitus, ear pressure, and decreased hearing may, indicate an inner ear condition such as: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Labrynthitis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Meiner’s Disease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Cochlear Hydrops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A permanent peripheral vestibular disorder that interrupts the patient’s daily function may be improved by vestibular therapy performed by an audiologist.</a:t>
            </a:r>
          </a:p>
        </p:txBody>
      </p:sp>
    </p:spTree>
    <p:extLst>
      <p:ext uri="{BB962C8B-B14F-4D97-AF65-F5344CB8AC3E}">
        <p14:creationId xmlns:p14="http://schemas.microsoft.com/office/powerpoint/2010/main" val="39597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Ringing or Buzzing in Ears: Tinnitus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subTitle" idx="4294967295"/>
          </p:nvPr>
        </p:nvSpPr>
        <p:spPr>
          <a:xfrm>
            <a:off x="609600" y="1219200"/>
            <a:ext cx="8331200" cy="4724400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Tinnitus represents one of the most elusive conditions facing audiologists and other hearing health-care professionals. It refers to an auditory perception of sound not produced by an external source. 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sz="2400" dirty="0">
                <a:ea typeface="ＭＳ Ｐゴシック" pitchFamily="34" charset="-128"/>
              </a:rPr>
              <a:t>As many as </a:t>
            </a:r>
            <a:r>
              <a:rPr lang="en-US" altLang="en-US" sz="2400" b="1" dirty="0">
                <a:ea typeface="ＭＳ Ｐゴシック" pitchFamily="34" charset="-128"/>
              </a:rPr>
              <a:t>50 million adults experience tinnitus</a:t>
            </a:r>
            <a:r>
              <a:rPr lang="en-US" altLang="en-US" sz="2400" dirty="0">
                <a:ea typeface="ＭＳ Ｐゴシック" pitchFamily="34" charset="-128"/>
              </a:rPr>
              <a:t>.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endParaRPr lang="en-US" altLang="en-US" sz="1800" dirty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sz="2400" dirty="0">
                <a:ea typeface="ＭＳ Ｐゴシック" pitchFamily="34" charset="-128"/>
              </a:rPr>
              <a:t>More than </a:t>
            </a:r>
            <a:r>
              <a:rPr lang="en-US" altLang="en-US" sz="2400" b="1" dirty="0">
                <a:ea typeface="ＭＳ Ｐゴシック" pitchFamily="34" charset="-128"/>
              </a:rPr>
              <a:t>10 million are seeking help for the condition</a:t>
            </a:r>
            <a:r>
              <a:rPr lang="en-US" altLang="en-US" sz="2400" dirty="0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3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Ringing or Buzzing in Ears: Tinnitus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subTitle" idx="4294967295"/>
          </p:nvPr>
        </p:nvSpPr>
        <p:spPr>
          <a:xfrm>
            <a:off x="782320" y="1600200"/>
            <a:ext cx="8331200" cy="4724400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Tinnitus, like pain, is subjective. 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Two individuals experiencing tinnitus may report similar characteristics, yet be affected in significantly different ways.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Many tinnitus sufferers report: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Interference with sleep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Interference with concentration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Interference with attention to detail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Depression and anxiety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An inability to tolerate moderate levels of noise (hyperacusis)</a:t>
            </a:r>
          </a:p>
        </p:txBody>
      </p:sp>
    </p:spTree>
    <p:extLst>
      <p:ext uri="{BB962C8B-B14F-4D97-AF65-F5344CB8AC3E}">
        <p14:creationId xmlns:p14="http://schemas.microsoft.com/office/powerpoint/2010/main" val="25836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Ringing or Buzzing in Ears: Tinnitus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subTitle" idx="4294967295"/>
          </p:nvPr>
        </p:nvSpPr>
        <p:spPr>
          <a:xfrm>
            <a:off x="496888" y="1645920"/>
            <a:ext cx="8331200" cy="4778375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200" dirty="0">
                <a:ea typeface="ＭＳ Ｐゴシック" pitchFamily="34" charset="-128"/>
              </a:rPr>
              <a:t>The exact mechanism underlying tinnitus is unknown.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200" dirty="0">
                <a:ea typeface="ＭＳ Ｐゴシック" pitchFamily="34" charset="-128"/>
              </a:rPr>
              <a:t>It is likely that there are many mechanisms, however some of the potential causes are: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sz="2200" dirty="0">
                <a:ea typeface="ＭＳ Ｐゴシック" pitchFamily="34" charset="-128"/>
              </a:rPr>
              <a:t>Disorders in the outer ear 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sz="2200" dirty="0">
                <a:ea typeface="ＭＳ Ｐゴシック" pitchFamily="34" charset="-128"/>
              </a:rPr>
              <a:t>Disorders in the middle ear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sz="2200" dirty="0">
                <a:ea typeface="ＭＳ Ｐゴシック" pitchFamily="34" charset="-128"/>
              </a:rPr>
              <a:t>Disorders in the inner ear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sz="2200" dirty="0">
                <a:ea typeface="ＭＳ Ｐゴシック" pitchFamily="34" charset="-128"/>
              </a:rPr>
              <a:t>Temporary effects from high dosages of medications such as anti-inflammatories, certain sedatives, and antidepressants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sz="2200" dirty="0">
                <a:ea typeface="ＭＳ Ｐゴシック" pitchFamily="34" charset="-128"/>
              </a:rPr>
              <a:t>Possible permanent effect from certain antibiotics and chemotherapeutic agents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sz="2200" dirty="0">
                <a:ea typeface="ＭＳ Ｐゴシック" pitchFamily="34" charset="-128"/>
              </a:rPr>
              <a:t>Systemic disorders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sz="2200" dirty="0">
                <a:ea typeface="ＭＳ Ｐゴシック" pitchFamily="34" charset="-128"/>
              </a:rPr>
              <a:t>Trauma to the head or neck, cervical problems, and temporomandibular misalignment</a:t>
            </a:r>
          </a:p>
        </p:txBody>
      </p:sp>
    </p:spTree>
    <p:extLst>
      <p:ext uri="{BB962C8B-B14F-4D97-AF65-F5344CB8AC3E}">
        <p14:creationId xmlns:p14="http://schemas.microsoft.com/office/powerpoint/2010/main" val="29335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Ringing or Buzzing in Ears: Tinnitus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subTitle" idx="4294967295"/>
          </p:nvPr>
        </p:nvSpPr>
        <p:spPr>
          <a:xfrm>
            <a:off x="406400" y="1600200"/>
            <a:ext cx="8331200" cy="4724400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While there is no cure for most forms of tinnitus, a variety of management approaches exist. 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 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An audiologist can help you and your patient with the following management approaches: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Hearing Aids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Masking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057400" y="4343400"/>
            <a:ext cx="7086600" cy="1600200"/>
          </a:xfrm>
          <a:prstGeom prst="rect">
            <a:avLst/>
          </a:prstGeom>
          <a:solidFill>
            <a:srgbClr val="626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0" rIns="137160" bIns="0"/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dirty="0">
                <a:solidFill>
                  <a:srgbClr val="FFFFFF"/>
                </a:solidFill>
                <a:latin typeface="Calibri" pitchFamily="-108" charset="0"/>
              </a:rPr>
              <a:t>If your patient reports a gradual increase of the tinnitus in one ear, it could be a sign of hearing loss in that ear. </a:t>
            </a:r>
            <a:endParaRPr lang="en-US" altLang="en-US" dirty="0">
              <a:latin typeface="Calibri" pitchFamily="-108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b="1" dirty="0">
                <a:solidFill>
                  <a:srgbClr val="FFFFFF"/>
                </a:solidFill>
                <a:latin typeface="Calibri" pitchFamily="-108" charset="0"/>
              </a:rPr>
              <a:t>The patient should be referred to an audiologist.</a:t>
            </a:r>
          </a:p>
        </p:txBody>
      </p:sp>
    </p:spTree>
    <p:extLst>
      <p:ext uri="{BB962C8B-B14F-4D97-AF65-F5344CB8AC3E}">
        <p14:creationId xmlns:p14="http://schemas.microsoft.com/office/powerpoint/2010/main" val="16704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Feeling of Fullness or </a:t>
            </a:r>
            <a:br>
              <a:rPr lang="en-US" altLang="en-US" sz="4800" dirty="0">
                <a:ea typeface="ＭＳ Ｐゴシック" pitchFamily="34" charset="-128"/>
              </a:rPr>
            </a:br>
            <a:r>
              <a:rPr lang="en-US" altLang="en-US" sz="4800" dirty="0">
                <a:ea typeface="ＭＳ Ｐゴシック" pitchFamily="34" charset="-128"/>
              </a:rPr>
              <a:t>Pressure in the Ears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subTitle" idx="4294967295"/>
          </p:nvPr>
        </p:nvSpPr>
        <p:spPr>
          <a:xfrm>
            <a:off x="421640" y="1905000"/>
            <a:ext cx="8331200" cy="4724400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Some common causes of this in patients are: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Tx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Eustachian tube dysfunction (ETD)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Tx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If associated with dizziness, it could be caused by pressure from the inner ear fluid (perilymph fistula).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Tx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If associated with temporary mild to moderate hearing loss, it could be caused by an acute or chronic middle ear condition.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An audiologist can diagnose the patient and recommend appropriate treatment after a full hearing and Eustachian tube evaluation.</a:t>
            </a:r>
          </a:p>
        </p:txBody>
      </p:sp>
    </p:spTree>
    <p:extLst>
      <p:ext uri="{BB962C8B-B14F-4D97-AF65-F5344CB8AC3E}">
        <p14:creationId xmlns:p14="http://schemas.microsoft.com/office/powerpoint/2010/main" val="17887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2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2398"/>
            <a:ext cx="9144000" cy="3044952"/>
          </a:xfrm>
        </p:spPr>
      </p:pic>
    </p:spTree>
    <p:extLst>
      <p:ext uri="{BB962C8B-B14F-4D97-AF65-F5344CB8AC3E}">
        <p14:creationId xmlns:p14="http://schemas.microsoft.com/office/powerpoint/2010/main" val="397478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Speech/Language Delay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subTitle" idx="4294967295"/>
          </p:nvPr>
        </p:nvSpPr>
        <p:spPr>
          <a:xfrm>
            <a:off x="406400" y="1524000"/>
            <a:ext cx="8331200" cy="1639888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Hearing loss in infants is a hidden disability. It is important to note missed developmental milestones and refer for audiological evaluation if any delay is suspected.  </a:t>
            </a:r>
            <a:r>
              <a:rPr lang="en-US" altLang="en-US" sz="2400" b="1" u="sng" dirty="0">
                <a:ea typeface="ＭＳ Ｐゴシック" pitchFamily="34" charset="-128"/>
              </a:rPr>
              <a:t>All infants</a:t>
            </a:r>
            <a:r>
              <a:rPr lang="en-US" altLang="en-US" sz="2400" dirty="0">
                <a:ea typeface="ＭＳ Ｐゴシック" pitchFamily="34" charset="-128"/>
              </a:rPr>
              <a:t> who fail or missed newborn hearing screening should be referred immediately to an audiologist for full evaluation.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48444" y="3581400"/>
            <a:ext cx="8647112" cy="2397579"/>
          </a:xfrm>
          <a:prstGeom prst="rect">
            <a:avLst/>
          </a:prstGeom>
          <a:solidFill>
            <a:srgbClr val="626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dirty="0">
                <a:latin typeface="Calibri" pitchFamily="-108" charset="0"/>
              </a:rPr>
              <a:t> </a:t>
            </a:r>
            <a:r>
              <a:rPr lang="en-US" altLang="en-US" sz="2000" dirty="0">
                <a:latin typeface="Calibri" pitchFamily="-108" charset="0"/>
              </a:rPr>
              <a:t>An infant with normal hearing should be able to do the following:</a:t>
            </a: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en-US" sz="2000" b="1" dirty="0">
                <a:latin typeface="Calibri" pitchFamily="-108" charset="0"/>
              </a:rPr>
              <a:t>2 months:</a:t>
            </a:r>
            <a:r>
              <a:rPr lang="en-US" altLang="en-US" sz="2000" dirty="0">
                <a:latin typeface="Calibri" pitchFamily="-108" charset="0"/>
              </a:rPr>
              <a:t> Startle to loud sounds, quiet to familiar voices, and make vowel sounds similar to “ohh.”</a:t>
            </a: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en-US" sz="2000" b="1" dirty="0">
                <a:latin typeface="Calibri" pitchFamily="-108" charset="0"/>
              </a:rPr>
              <a:t>4 months:</a:t>
            </a:r>
            <a:r>
              <a:rPr lang="en-US" altLang="en-US" sz="2000" dirty="0">
                <a:latin typeface="Calibri" pitchFamily="-108" charset="0"/>
              </a:rPr>
              <a:t> Look for sound sources, squeal and chuckle, and begin to babble.</a:t>
            </a: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en-US" sz="2000" b="1" dirty="0">
                <a:latin typeface="Calibri" pitchFamily="-108" charset="0"/>
              </a:rPr>
              <a:t>9 months: </a:t>
            </a:r>
            <a:r>
              <a:rPr lang="en-US" altLang="en-US" sz="2000" dirty="0">
                <a:latin typeface="Calibri" pitchFamily="-108" charset="0"/>
              </a:rPr>
              <a:t>Imitate speech sounds of others, understand “no-no” or “bye-bye”, and turn head towards soft sounds.</a:t>
            </a: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en-US" sz="2000" b="1" dirty="0">
                <a:latin typeface="Calibri" pitchFamily="-108" charset="0"/>
              </a:rPr>
              <a:t>12</a:t>
            </a:r>
            <a:r>
              <a:rPr lang="en-US" altLang="en-US" sz="2000" dirty="0">
                <a:latin typeface="Calibri" pitchFamily="-108" charset="0"/>
              </a:rPr>
              <a:t> </a:t>
            </a:r>
            <a:r>
              <a:rPr lang="en-US" altLang="en-US" sz="2000" b="1" dirty="0">
                <a:latin typeface="Calibri" pitchFamily="-108" charset="0"/>
              </a:rPr>
              <a:t>months:</a:t>
            </a:r>
            <a:r>
              <a:rPr lang="en-US" altLang="en-US" sz="2000" dirty="0">
                <a:latin typeface="Calibri" pitchFamily="-108" charset="0"/>
              </a:rPr>
              <a:t> Correctly use “ma-ma” or “da-da”, give toys when asked, and responds to singing or music.</a:t>
            </a:r>
          </a:p>
        </p:txBody>
      </p:sp>
    </p:spTree>
    <p:extLst>
      <p:ext uri="{BB962C8B-B14F-4D97-AF65-F5344CB8AC3E}">
        <p14:creationId xmlns:p14="http://schemas.microsoft.com/office/powerpoint/2010/main" val="19310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" y="1295400"/>
            <a:ext cx="9144000" cy="3044952"/>
          </a:xfrm>
        </p:spPr>
      </p:pic>
    </p:spTree>
    <p:extLst>
      <p:ext uri="{BB962C8B-B14F-4D97-AF65-F5344CB8AC3E}">
        <p14:creationId xmlns:p14="http://schemas.microsoft.com/office/powerpoint/2010/main" val="356740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588327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The following Web site is available as a consumer resource for your patients.</a:t>
            </a:r>
            <a:br>
              <a:rPr lang="en-US" altLang="en-US" sz="4800" dirty="0">
                <a:ea typeface="ＭＳ Ｐゴシック" pitchFamily="34" charset="-128"/>
              </a:rPr>
            </a:br>
            <a:r>
              <a:rPr lang="en-US" altLang="en-US" sz="4800" u="sng" dirty="0">
                <a:solidFill>
                  <a:srgbClr val="0000FF"/>
                </a:solidFill>
                <a:ea typeface="ＭＳ Ｐゴシック" pitchFamily="34" charset="-128"/>
                <a:hlinkClick r:id="rId2"/>
              </a:rPr>
              <a:t>www.HowsYourHearing.org</a:t>
            </a:r>
            <a:br>
              <a:rPr lang="en-US" altLang="en-US" sz="4800" dirty="0">
                <a:solidFill>
                  <a:srgbClr val="FFFFFF"/>
                </a:solidFill>
                <a:ea typeface="ＭＳ Ｐゴシック" pitchFamily="34" charset="-128"/>
              </a:rPr>
            </a:br>
            <a:endParaRPr lang="en-US" altLang="en-US" sz="48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79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ctrTitle" idx="4294967295"/>
          </p:nvPr>
        </p:nvSpPr>
        <p:spPr>
          <a:xfrm>
            <a:off x="0" y="549275"/>
            <a:ext cx="9104313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latin typeface="Arial" charset="0"/>
                <a:ea typeface="ＭＳ Ｐゴシック" pitchFamily="34" charset="-128"/>
              </a:rPr>
              <a:t>Over 36 Million Americans </a:t>
            </a:r>
            <a:br>
              <a:rPr lang="en-US" altLang="en-US" sz="4800" dirty="0">
                <a:latin typeface="Arial" charset="0"/>
                <a:ea typeface="ＭＳ Ｐゴシック" pitchFamily="34" charset="-128"/>
              </a:rPr>
            </a:br>
            <a:r>
              <a:rPr lang="en-US" altLang="en-US" sz="4800" dirty="0">
                <a:latin typeface="Arial" charset="0"/>
                <a:ea typeface="ＭＳ Ｐゴシック" pitchFamily="34" charset="-128"/>
              </a:rPr>
              <a:t>Suffer from Hearing Loss!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114800" y="2286000"/>
            <a:ext cx="5029200" cy="1566863"/>
          </a:xfrm>
          <a:prstGeom prst="rect">
            <a:avLst/>
          </a:prstGeom>
          <a:solidFill>
            <a:srgbClr val="626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0" rIns="13716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solidFill>
                  <a:srgbClr val="FFFFFF"/>
                </a:solidFill>
                <a:latin typeface="Calibri" pitchFamily="-108" charset="0"/>
              </a:rPr>
              <a:t>That is over 4 times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solidFill>
                  <a:srgbClr val="FFFFFF"/>
                </a:solidFill>
                <a:latin typeface="Calibri" pitchFamily="-108" charset="0"/>
              </a:rPr>
              <a:t>the amount of people living in New York City!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81000" y="4267200"/>
            <a:ext cx="85344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>
              <a:lnSpc>
                <a:spcPct val="95000"/>
              </a:lnSpc>
              <a:buFont typeface="Arial" charset="0"/>
              <a:buNone/>
            </a:pPr>
            <a:r>
              <a:rPr lang="en-US" altLang="en-US" sz="4000" dirty="0">
                <a:solidFill>
                  <a:srgbClr val="786758"/>
                </a:solidFill>
                <a:latin typeface="Calibri" pitchFamily="-108" charset="0"/>
              </a:rPr>
              <a:t>Over 21 million are between the </a:t>
            </a:r>
          </a:p>
          <a:p>
            <a:pPr algn="ctr" defTabSz="914400">
              <a:lnSpc>
                <a:spcPct val="95000"/>
              </a:lnSpc>
              <a:buFont typeface="Arial" charset="0"/>
              <a:buNone/>
            </a:pPr>
            <a:r>
              <a:rPr lang="en-US" altLang="en-US" sz="4000" dirty="0">
                <a:solidFill>
                  <a:srgbClr val="786758"/>
                </a:solidFill>
                <a:latin typeface="Calibri" pitchFamily="-108" charset="0"/>
              </a:rPr>
              <a:t>ages of 18 and 64.</a:t>
            </a:r>
          </a:p>
          <a:p>
            <a:pPr defTabSz="914400" eaLnBrk="1" hangingPunct="1">
              <a:spcBef>
                <a:spcPct val="50000"/>
              </a:spcBef>
            </a:pPr>
            <a:endParaRPr lang="en-US" altLang="en-US" sz="4000" dirty="0">
              <a:latin typeface="Calibri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subTitle" idx="4294967295"/>
          </p:nvPr>
        </p:nvSpPr>
        <p:spPr>
          <a:xfrm>
            <a:off x="496888" y="1371600"/>
            <a:ext cx="8150225" cy="5821362"/>
          </a:xfrm>
        </p:spPr>
        <p:txBody>
          <a:bodyPr lIns="0" tIns="0" rIns="0" bIns="0"/>
          <a:lstStyle/>
          <a:p>
            <a:pPr marL="0" indent="0" algn="ctr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4800" dirty="0">
                <a:ea typeface="ＭＳ Ｐゴシック" pitchFamily="34" charset="-128"/>
              </a:rPr>
              <a:t>Over 5 million American children and young adults under the age of 18 suffer from </a:t>
            </a:r>
          </a:p>
          <a:p>
            <a:pPr marL="0" indent="0" algn="ctr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4800" b="1" dirty="0">
                <a:solidFill>
                  <a:srgbClr val="FF0000"/>
                </a:solidFill>
                <a:ea typeface="ＭＳ Ｐゴシック" pitchFamily="34" charset="-128"/>
              </a:rPr>
              <a:t>noise-induced hearing loss</a:t>
            </a:r>
            <a:r>
              <a:rPr lang="en-US" altLang="en-US" sz="4800" b="1" dirty="0">
                <a:solidFill>
                  <a:srgbClr val="626262"/>
                </a:solidFill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36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ctrTitle" idx="4294967295"/>
          </p:nvPr>
        </p:nvSpPr>
        <p:spPr>
          <a:xfrm>
            <a:off x="725488" y="425450"/>
            <a:ext cx="7693025" cy="57785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solidFill>
                  <a:srgbClr val="626262"/>
                </a:solidFill>
                <a:ea typeface="ＭＳ Ｐゴシック" pitchFamily="34" charset="-128"/>
              </a:rPr>
              <a:t>“As a member of this profession (medical), a physician must recognize responsibility to patients first and foremost…”</a:t>
            </a:r>
            <a:r>
              <a:rPr lang="en-US" altLang="en-US" sz="4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br>
              <a:rPr lang="en-US" altLang="en-US" sz="4800" dirty="0">
                <a:solidFill>
                  <a:srgbClr val="FFFFFF"/>
                </a:solidFill>
                <a:ea typeface="ＭＳ Ｐゴシック" pitchFamily="34" charset="-128"/>
              </a:rPr>
            </a:br>
            <a:br>
              <a:rPr lang="en-US" altLang="en-US" sz="4800" dirty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altLang="en-US" sz="3600" b="1" dirty="0">
                <a:ea typeface="ＭＳ Ｐゴシック" pitchFamily="34" charset="-128"/>
              </a:rPr>
              <a:t>AMA Principles of Medical Ethics (2001)</a:t>
            </a:r>
            <a:r>
              <a:rPr lang="en-US" altLang="en-US" sz="4800" b="1" dirty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10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78280" y="2667000"/>
            <a:ext cx="6796880" cy="3352800"/>
          </a:xfrm>
          <a:prstGeom prst="rect">
            <a:avLst/>
          </a:prstGeom>
          <a:solidFill>
            <a:srgbClr val="6262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</a:pPr>
            <a:r>
              <a:rPr lang="en-US" altLang="en-US" b="1" dirty="0">
                <a:solidFill>
                  <a:srgbClr val="FFFFFF"/>
                </a:solidFill>
                <a:latin typeface="Calibri" pitchFamily="-108" charset="0"/>
              </a:rPr>
              <a:t>Signs of Hearing Loss:</a:t>
            </a: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Calibri" pitchFamily="-108" charset="0"/>
              </a:rPr>
              <a:t>Patient regularly asks to have things repeated</a:t>
            </a: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endParaRPr lang="en-US" altLang="en-US" sz="1200" dirty="0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Calibri" pitchFamily="-108" charset="0"/>
              </a:rPr>
              <a:t>Patient has significantly better hearing in one ear compared to the other.</a:t>
            </a: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endParaRPr lang="en-US" altLang="en-US" sz="1200" dirty="0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Calibri" pitchFamily="-108" charset="0"/>
              </a:rPr>
              <a:t>Patient (infant) has failed the Newborn Hearing Screening test.</a:t>
            </a: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endParaRPr lang="en-US" altLang="en-US" sz="1200" dirty="0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Calibri" pitchFamily="-108" charset="0"/>
              </a:rPr>
              <a:t>Patient has been prescribed or exposed to ototoxic medications.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title" idx="4294967295"/>
          </p:nvPr>
        </p:nvSpPr>
        <p:spPr>
          <a:xfrm>
            <a:off x="731838" y="206375"/>
            <a:ext cx="7772400" cy="1144588"/>
          </a:xfrm>
        </p:spPr>
        <p:txBody>
          <a:bodyPr/>
          <a:lstStyle/>
          <a:p>
            <a:r>
              <a:rPr lang="en-US" altLang="en-US" sz="4800" dirty="0">
                <a:ea typeface="ＭＳ Ｐゴシック" pitchFamily="34" charset="-128"/>
              </a:rPr>
              <a:t>When to Refer to </a:t>
            </a:r>
            <a:br>
              <a:rPr lang="en-US" altLang="en-US" sz="4800" dirty="0">
                <a:ea typeface="ＭＳ Ｐゴシック" pitchFamily="34" charset="-128"/>
              </a:rPr>
            </a:br>
            <a:r>
              <a:rPr lang="en-US" altLang="en-US" sz="4800" dirty="0">
                <a:ea typeface="ＭＳ Ｐゴシック" pitchFamily="34" charset="-128"/>
              </a:rPr>
              <a:t>an Audiologist</a:t>
            </a:r>
          </a:p>
        </p:txBody>
      </p:sp>
      <p:sp>
        <p:nvSpPr>
          <p:cNvPr id="39940" name="Rectangle 4"/>
          <p:cNvSpPr>
            <a:spLocks noGrp="1"/>
          </p:cNvSpPr>
          <p:nvPr>
            <p:ph type="body" idx="4294967295"/>
          </p:nvPr>
        </p:nvSpPr>
        <p:spPr>
          <a:xfrm>
            <a:off x="182563" y="1149350"/>
            <a:ext cx="8778875" cy="4870450"/>
          </a:xfrm>
          <a:noFill/>
        </p:spPr>
        <p:txBody>
          <a:bodyPr lIns="0" rIns="0"/>
          <a:lstStyle/>
          <a:p>
            <a:pPr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If you, the patient, or the patient’s family member notice any of the 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following signs, refer him or her to a local audiologist for a diagnostic 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hearing evaluation.  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9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Hearing Loss: In General Terms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subTitle" idx="4294967295"/>
          </p:nvPr>
        </p:nvSpPr>
        <p:spPr>
          <a:xfrm>
            <a:off x="496888" y="1402398"/>
            <a:ext cx="3959225" cy="4602162"/>
          </a:xfrm>
        </p:spPr>
        <p:txBody>
          <a:bodyPr lIns="0" tIns="0" rIns="0" bIns="0"/>
          <a:lstStyle/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The most common forms of 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hearing loss result from 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damaged or broken hair cells 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in the cochlea.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Once the hair cells are </a:t>
            </a:r>
          </a:p>
          <a:p>
            <a:pPr marL="122238" lvl="1" indent="-7938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damaged or broken, there is no treatment or surgery to repair them. 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Hearing aids can improve 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audibility but will not restore 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hearing to what it once was.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989138"/>
            <a:ext cx="1982787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733959"/>
            <a:ext cx="1839912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6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3096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Symptoms that Indicate a </a:t>
            </a:r>
            <a:br>
              <a:rPr lang="en-US" altLang="en-US" sz="4800" dirty="0">
                <a:ea typeface="ＭＳ Ｐゴシック" pitchFamily="34" charset="-128"/>
              </a:rPr>
            </a:br>
            <a:r>
              <a:rPr lang="en-US" altLang="en-US" sz="4800" dirty="0">
                <a:ea typeface="ＭＳ Ｐゴシック" pitchFamily="34" charset="-128"/>
              </a:rPr>
              <a:t>Larger Audiological Problem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subTitle" idx="4294967295"/>
          </p:nvPr>
        </p:nvSpPr>
        <p:spPr>
          <a:xfrm>
            <a:off x="944880" y="1447800"/>
            <a:ext cx="8054975" cy="4724400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A </a:t>
            </a:r>
            <a:r>
              <a:rPr lang="en-US" altLang="en-US" sz="2400" b="1" dirty="0">
                <a:ea typeface="ＭＳ Ｐゴシック" pitchFamily="34" charset="-128"/>
              </a:rPr>
              <a:t>Sudden Hearing Loss</a:t>
            </a:r>
            <a:r>
              <a:rPr lang="en-US" altLang="en-US" sz="2400" dirty="0">
                <a:ea typeface="ＭＳ Ｐゴシック" pitchFamily="34" charset="-128"/>
              </a:rPr>
              <a:t> in one or both ears.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 typeface="Arial" panose="020B0604020202020204" pitchFamily="34" charset="0"/>
              <a:buChar char="•"/>
            </a:pPr>
            <a:endParaRPr lang="en-US" altLang="en-US" sz="1800" dirty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Acute or chronic </a:t>
            </a:r>
            <a:r>
              <a:rPr lang="en-US" altLang="en-US" sz="2400" b="1" dirty="0">
                <a:ea typeface="ＭＳ Ｐゴシック" pitchFamily="34" charset="-128"/>
              </a:rPr>
              <a:t>Vertigo, Dizziness, or Imbalance</a:t>
            </a:r>
            <a:r>
              <a:rPr lang="en-US" altLang="en-US" sz="2400" dirty="0">
                <a:ea typeface="ＭＳ Ｐゴシック" pitchFamily="34" charset="-128"/>
              </a:rPr>
              <a:t>. 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 typeface="Arial" panose="020B0604020202020204" pitchFamily="34" charset="0"/>
              <a:buChar char="•"/>
            </a:pPr>
            <a:endParaRPr lang="en-US" altLang="en-US" sz="1800" dirty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A </a:t>
            </a:r>
            <a:r>
              <a:rPr lang="en-US" altLang="en-US" sz="2400" b="1" dirty="0">
                <a:ea typeface="ＭＳ Ｐゴシック" pitchFamily="34" charset="-128"/>
              </a:rPr>
              <a:t>Ringing or Buzzing in the Ears :Tinnitus</a:t>
            </a:r>
            <a:r>
              <a:rPr lang="en-US" altLang="en-US" sz="2400" dirty="0">
                <a:ea typeface="ＭＳ Ｐゴシック" pitchFamily="34" charset="-128"/>
              </a:rPr>
              <a:t>.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 typeface="Arial" panose="020B0604020202020204" pitchFamily="34" charset="0"/>
              <a:buChar char="•"/>
            </a:pPr>
            <a:endParaRPr lang="en-US" altLang="en-US" sz="1800" dirty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A </a:t>
            </a:r>
            <a:r>
              <a:rPr lang="en-US" altLang="en-US" sz="2400" b="1" dirty="0">
                <a:ea typeface="ＭＳ Ｐゴシック" pitchFamily="34" charset="-128"/>
              </a:rPr>
              <a:t>Fullness or Pressure in the Ears</a:t>
            </a:r>
            <a:r>
              <a:rPr lang="en-US" altLang="en-US" sz="2400" dirty="0">
                <a:ea typeface="ＭＳ Ｐゴシック" pitchFamily="34" charset="-128"/>
              </a:rPr>
              <a:t>.</a:t>
            </a: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 typeface="Arial" panose="020B0604020202020204" pitchFamily="34" charset="0"/>
              <a:buChar char="•"/>
            </a:pPr>
            <a:endParaRPr lang="en-US" altLang="en-US" sz="1800" dirty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A </a:t>
            </a:r>
            <a:r>
              <a:rPr lang="en-US" altLang="en-US" sz="2400" b="1" dirty="0">
                <a:ea typeface="ＭＳ Ｐゴシック" pitchFamily="34" charset="-128"/>
              </a:rPr>
              <a:t>Speech/Language Delay </a:t>
            </a:r>
            <a:r>
              <a:rPr lang="en-US" altLang="en-US" sz="2400" dirty="0">
                <a:ea typeface="ＭＳ Ｐゴシック" pitchFamily="34" charset="-128"/>
              </a:rPr>
              <a:t>in children.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b="1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64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dirty="0">
                <a:ea typeface="ＭＳ Ｐゴシック" pitchFamily="34" charset="-128"/>
              </a:rPr>
              <a:t>Sudden Hearing Loss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subTitle" idx="4294967295"/>
          </p:nvPr>
        </p:nvSpPr>
        <p:spPr>
          <a:xfrm>
            <a:off x="496888" y="1265238"/>
            <a:ext cx="8150225" cy="4683125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ea typeface="ＭＳ Ｐゴシック" pitchFamily="34" charset="-128"/>
              </a:rPr>
              <a:t>Sudden sensorineural hearing </a:t>
            </a:r>
            <a:r>
              <a:rPr lang="en-US" altLang="en-US" sz="2400" dirty="0">
                <a:ea typeface="ＭＳ Ｐゴシック" pitchFamily="34" charset="-128"/>
              </a:rPr>
              <a:t>l</a:t>
            </a:r>
            <a:r>
              <a:rPr lang="en-US" altLang="en-US" sz="2400">
                <a:ea typeface="ＭＳ Ｐゴシック" pitchFamily="34" charset="-128"/>
              </a:rPr>
              <a:t>oss </a:t>
            </a:r>
            <a:r>
              <a:rPr lang="en-US" altLang="en-US" sz="2400" dirty="0">
                <a:ea typeface="ＭＳ Ｐゴシック" pitchFamily="34" charset="-128"/>
              </a:rPr>
              <a:t>(SSNHL) will typically happen to a patient in one ear over a period of one to several days (can also affect both ears).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Patient may report: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A feeling of fullness in the affected ear.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A ringing, roaring, or buzzing tinnitus in the affected ear.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A feeling of dizziness or vertigo.</a:t>
            </a:r>
          </a:p>
          <a:p>
            <a:pPr marL="857250" lvl="2" indent="-285750" defTabSz="914400">
              <a:lnSpc>
                <a:spcPct val="95000"/>
              </a:lnSpc>
              <a:spcBef>
                <a:spcPct val="0"/>
              </a:spcBef>
              <a:buClr>
                <a:srgbClr val="786758"/>
              </a:buClr>
              <a:buSzPct val="80000"/>
              <a:buFont typeface="Courier New" pitchFamily="49" charset="0"/>
              <a:buChar char="o"/>
            </a:pPr>
            <a:r>
              <a:rPr lang="en-US" altLang="en-US" dirty="0">
                <a:ea typeface="ＭＳ Ｐゴシック" pitchFamily="34" charset="-128"/>
              </a:rPr>
              <a:t>An upper respiratory infection prior to the hearing loss.</a:t>
            </a: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dirty="0">
                <a:ea typeface="ＭＳ Ｐゴシック" pitchFamily="34" charset="-128"/>
              </a:rPr>
              <a:t>Diagnosis of SSNHL can only be made after a full hearing test is performed and an asymmetric hearing loss is confirmed.</a:t>
            </a:r>
          </a:p>
        </p:txBody>
      </p:sp>
    </p:spTree>
    <p:extLst>
      <p:ext uri="{BB962C8B-B14F-4D97-AF65-F5344CB8AC3E}">
        <p14:creationId xmlns:p14="http://schemas.microsoft.com/office/powerpoint/2010/main" val="11745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1035</Words>
  <Application>Microsoft Office PowerPoint</Application>
  <PresentationFormat>On-screen Show (4:3)</PresentationFormat>
  <Paragraphs>149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Geneva</vt:lpstr>
      <vt:lpstr>Office Theme</vt:lpstr>
      <vt:lpstr>PowerPoint Presentation</vt:lpstr>
      <vt:lpstr>PowerPoint Presentation</vt:lpstr>
      <vt:lpstr>Over 36 Million Americans  Suffer from Hearing Loss!</vt:lpstr>
      <vt:lpstr>PowerPoint Presentation</vt:lpstr>
      <vt:lpstr>“As a member of this profession (medical), a physician must recognize responsibility to patients first and foremost…”   AMA Principles of Medical Ethics (2001) </vt:lpstr>
      <vt:lpstr>When to Refer to  an Audiologist</vt:lpstr>
      <vt:lpstr>Hearing Loss: In General Terms</vt:lpstr>
      <vt:lpstr>Symptoms that Indicate a  Larger Audiological Problem</vt:lpstr>
      <vt:lpstr>Sudden Hearing Loss</vt:lpstr>
      <vt:lpstr>Sudden Hearing Loss</vt:lpstr>
      <vt:lpstr>Vertigo, Dizziness, or Imbalance</vt:lpstr>
      <vt:lpstr>Vertigo, Dizziness, or Imbalance</vt:lpstr>
      <vt:lpstr>Vertigo, Dizziness, or Imbalance</vt:lpstr>
      <vt:lpstr>Ringing or Buzzing in Ears: Tinnitus</vt:lpstr>
      <vt:lpstr>Ringing or Buzzing in Ears: Tinnitus</vt:lpstr>
      <vt:lpstr>Ringing or Buzzing in Ears: Tinnitus</vt:lpstr>
      <vt:lpstr>Ringing or Buzzing in Ears: Tinnitus</vt:lpstr>
      <vt:lpstr>Feeling of Fullness or  Pressure in the Ears</vt:lpstr>
      <vt:lpstr>PowerPoint Presentation</vt:lpstr>
      <vt:lpstr>Speech/Language Delay</vt:lpstr>
      <vt:lpstr>PowerPoint Presentation</vt:lpstr>
      <vt:lpstr>The following Web site is available as a consumer resource for your patients. www.HowsYourHearing.org </vt:lpstr>
    </vt:vector>
  </TitlesOfParts>
  <Company>American Academy of Audiology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Career in Audiology</dc:title>
  <dc:creator>Sr. Designer</dc:creator>
  <cp:lastModifiedBy>Dawn Runion</cp:lastModifiedBy>
  <cp:revision>107</cp:revision>
  <cp:lastPrinted>2016-09-28T19:19:12Z</cp:lastPrinted>
  <dcterms:created xsi:type="dcterms:W3CDTF">2015-09-24T17:09:24Z</dcterms:created>
  <dcterms:modified xsi:type="dcterms:W3CDTF">2016-09-29T17:32:47Z</dcterms:modified>
</cp:coreProperties>
</file>