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24" r:id="rId2"/>
    <p:sldId id="579" r:id="rId3"/>
    <p:sldId id="584" r:id="rId4"/>
    <p:sldId id="611" r:id="rId5"/>
    <p:sldId id="616" r:id="rId6"/>
    <p:sldId id="613" r:id="rId7"/>
    <p:sldId id="612" r:id="rId8"/>
    <p:sldId id="586" r:id="rId9"/>
    <p:sldId id="618" r:id="rId10"/>
    <p:sldId id="599" r:id="rId11"/>
    <p:sldId id="622" r:id="rId12"/>
    <p:sldId id="615" r:id="rId13"/>
    <p:sldId id="617" r:id="rId14"/>
    <p:sldId id="600" r:id="rId15"/>
    <p:sldId id="619" r:id="rId16"/>
    <p:sldId id="623" r:id="rId17"/>
    <p:sldId id="608" r:id="rId18"/>
  </p:sldIdLst>
  <p:sldSz cx="9144000" cy="6858000" type="screen4x3"/>
  <p:notesSz cx="7086600" cy="9372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L-LG" initials="A" lastIdx="3" clrIdx="0">
    <p:extLst>
      <p:ext uri="{19B8F6BF-5375-455C-9EA6-DF929625EA0E}">
        <p15:presenceInfo xmlns:p15="http://schemas.microsoft.com/office/powerpoint/2012/main" userId="S-1-5-21-160471348-1452326368-1940486312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88413" autoAdjust="0"/>
  </p:normalViewPr>
  <p:slideViewPr>
    <p:cSldViewPr snapToObjects="1">
      <p:cViewPr varScale="1">
        <p:scale>
          <a:sx n="59" d="100"/>
          <a:sy n="59" d="100"/>
        </p:scale>
        <p:origin x="6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2609" y="-36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C334D-F95E-0644-B28B-0FAC169C562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B7D01-C929-E343-9CDF-A479F5828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6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98A17662-C7A0-8544-BDF1-50BB90700352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72AD279-6307-6D4C-94FC-DB0029F14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64053" indent="-293867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75468" indent="-235094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45655" indent="-235094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15840" indent="-235094" eaLnBrk="0" hangingPunct="0"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86027" indent="-235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56213" indent="-235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26401" indent="-235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96588" indent="-235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4BB4992-AEC3-4EF4-99B9-DA92F58276FD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3111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D85FA-C97F-4AB3-9151-5132B8CF2A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AD279-6307-6D4C-94FC-DB0029F14A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9" descr="AAAEarAcross-(K)-T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408738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AAAEarAcross-(287)-T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08738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257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6A2E91-B496-8148-9E0C-AAED3D64A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2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1E44-BB10-4F45-BB31-85AFBB576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0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EC39-679E-8C4B-91F5-5888DA97A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3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94F4-3BC7-BF4E-8CF4-94582D937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7F15-0F4C-104B-9E8E-C4C031035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11FB-C954-2B45-97E5-578969FE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E6DF0-D31B-6149-9345-23292378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98AB-AF81-504F-9D4C-57012B7A9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4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49DE-1ADE-C144-BEA1-30FBA53D2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2B48-ADEA-454E-A70A-7C4BF6142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B2D2-B2C2-E748-8C93-FCE324FB5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33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87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912D952B-F43D-3A4F-A90D-462C521D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AAAEarAcross-(K)-TM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408738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1" charset="0"/>
          <a:ea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1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pp.cms.gov/resources/small-underserved-rural-practices?py=20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ology.org/quality-payment-program-and-merit-based-incentive-payment-system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pp.cms.gov/about/resource-librar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737225"/>
          </a:xfrm>
        </p:spPr>
        <p:txBody>
          <a:bodyPr/>
          <a:lstStyle/>
          <a:p>
            <a:r>
              <a:rPr lang="en-US" altLang="en-US" b="1" cap="all" dirty="0">
                <a:latin typeface="Helvetica" panose="020B0604020202020204" pitchFamily="34" charset="0"/>
                <a:cs typeface="Helvetica" panose="020B0604020202020204" pitchFamily="34" charset="0"/>
              </a:rPr>
              <a:t>CMS Quality Payment program pathways</a:t>
            </a:r>
            <a:endParaRPr lang="en-US" altLang="en-US" b="1" i="0" cap="all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879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cs typeface="Arial" panose="020B0604020202020204" pitchFamily="34" charset="0"/>
              </a:rPr>
              <a:t>2021 MIPS Measures Set for Audiologists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cs typeface="Arial" panose="020B0604020202020204" pitchFamily="34" charset="0"/>
              </a:rPr>
              <a:t>#130: Documentation and Verification of Current Medications in the Medical Record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#134: Screening for Clinical Depression and Follow-Up Plan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#154: Falls: Risk Assessment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#155: Falls: Plan of Care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#181 Elder Maltreatment Screen 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#182: Functional Outcomes Assessment 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#226: Preventative Care and Screening: Tobacco Use: Screening and Cessation Intervention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#261</a:t>
            </a:r>
            <a:r>
              <a:rPr lang="en-US" altLang="en-US" sz="2400" b="1" dirty="0">
                <a:cs typeface="Arial" panose="020B0604020202020204" pitchFamily="34" charset="0"/>
              </a:rPr>
              <a:t>: </a:t>
            </a:r>
            <a:r>
              <a:rPr lang="en-US" altLang="en-US" sz="2400" dirty="0">
                <a:cs typeface="Arial" panose="020B0604020202020204" pitchFamily="34" charset="0"/>
              </a:rPr>
              <a:t>Referral for Otologic Evaluation for Patients with Acute or Chronic Dizziness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#318: Falls Screening for Future Fall Risk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7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8A66-023A-40D1-AF4A-9B7A9976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MIPS Measures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C0074-2FE8-4C74-8DA0-5D2A18CFA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Reporting methods include:</a:t>
            </a:r>
          </a:p>
          <a:p>
            <a:r>
              <a:rPr lang="en-US" dirty="0"/>
              <a:t>Claims-based reporting</a:t>
            </a:r>
          </a:p>
          <a:p>
            <a:r>
              <a:rPr lang="en-US" dirty="0"/>
              <a:t>Electronic Health Records</a:t>
            </a:r>
          </a:p>
          <a:p>
            <a:r>
              <a:rPr lang="en-US" dirty="0"/>
              <a:t>Qualified Registry </a:t>
            </a:r>
          </a:p>
          <a:p>
            <a:r>
              <a:rPr lang="en-US" dirty="0"/>
              <a:t>QCDR</a:t>
            </a:r>
          </a:p>
        </p:txBody>
      </p:sp>
    </p:spTree>
    <p:extLst>
      <p:ext uri="{BB962C8B-B14F-4D97-AF65-F5344CB8AC3E}">
        <p14:creationId xmlns:p14="http://schemas.microsoft.com/office/powerpoint/2010/main" val="140856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ABF5-5E16-4BB4-9C2D-20820215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MIPS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6BADA-B766-482B-AFB8-57662067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Claims-based reporting </a:t>
            </a:r>
          </a:p>
          <a:p>
            <a:r>
              <a:rPr lang="en-US" dirty="0"/>
              <a:t>Review patient eligibility and codes for each measure</a:t>
            </a:r>
          </a:p>
          <a:p>
            <a:r>
              <a:rPr lang="en-US" dirty="0"/>
              <a:t>Fill out the CMS 1500 claim form</a:t>
            </a:r>
          </a:p>
          <a:p>
            <a:r>
              <a:rPr lang="en-US" dirty="0"/>
              <a:t>Meet CMS’ minimum reporting requirements (70 percent of eligible patients)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9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7AD7-98F9-46FF-94E5-15286962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6E51-3B21-4123-9C7C-BC504E1E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Audiology Quality Consortium (AQC) has published detailed information on measure specifications and reporting requirements</a:t>
            </a:r>
          </a:p>
          <a:p>
            <a:pPr lvl="1"/>
            <a:r>
              <a:rPr lang="en-US" sz="2400" dirty="0">
                <a:hlinkClick r:id="rId2"/>
              </a:rPr>
              <a:t>MIPS Measures - Audiology Quality Consortium</a:t>
            </a:r>
            <a:endParaRPr lang="en-US" sz="2400" dirty="0"/>
          </a:p>
          <a:p>
            <a:r>
              <a:rPr lang="en-US" dirty="0"/>
              <a:t>AQC is comprised of 9 audiology organizations; Chaired by the American Academy of Audiology (2019-2023)</a:t>
            </a:r>
          </a:p>
          <a:p>
            <a:pPr lvl="1"/>
            <a:r>
              <a:rPr lang="en-US" sz="2400" dirty="0">
                <a:hlinkClick r:id="rId2"/>
              </a:rPr>
              <a:t>About AQC - Audiology Quality Consortium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830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of activities that assess how providers improve care processes, enhance patient engagement in care, and increase access to care. </a:t>
            </a:r>
          </a:p>
          <a:p>
            <a:r>
              <a:rPr lang="en-US" dirty="0"/>
              <a:t>Categories include enhancing care coordination, patient and clinician shared decision-making, expansion of practice access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4982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B9C4-7D67-48F3-8E20-9897860D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D4D8-CBFD-43F2-95A1-589389CF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earn maximum points, you must:</a:t>
            </a:r>
          </a:p>
          <a:p>
            <a:r>
              <a:rPr lang="en-US" dirty="0"/>
              <a:t>Submit 2 high weighted activities OR</a:t>
            </a:r>
          </a:p>
          <a:p>
            <a:r>
              <a:rPr lang="en-US" dirty="0"/>
              <a:t>Submit 1 high weighted and 2 medium weighted activities OR</a:t>
            </a:r>
          </a:p>
          <a:p>
            <a:r>
              <a:rPr lang="en-US" dirty="0"/>
              <a:t>Submit 4 medium weighted activities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BC5D-0B9F-43EB-A5A2-5B1F32D8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Provisions for Small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142A3-3B2C-4D7D-B70A-CE25F434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CMS provides direction and assistance for small practices (15 or fewer MIPS eligible clinicians)</a:t>
            </a:r>
          </a:p>
          <a:p>
            <a:endParaRPr lang="en-US" sz="2400" dirty="0"/>
          </a:p>
          <a:p>
            <a:r>
              <a:rPr lang="en-US" sz="2400" dirty="0"/>
              <a:t>MIPS scoring is modified for small practices (extra points in quality category and clinical practice improvement)</a:t>
            </a:r>
          </a:p>
          <a:p>
            <a:endParaRPr lang="en-US" sz="2400" dirty="0"/>
          </a:p>
          <a:p>
            <a:r>
              <a:rPr lang="en-US" sz="2400" dirty="0"/>
              <a:t>This is part of CMS’ targeted Small, Rural and Underserved initiative</a:t>
            </a:r>
          </a:p>
          <a:p>
            <a:pPr lvl="1"/>
            <a:r>
              <a:rPr lang="en-US" sz="2400" dirty="0">
                <a:hlinkClick r:id="rId3"/>
              </a:rPr>
              <a:t>Support for Small, Underserved, and Rural Practices - QPP (cms.gov)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31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DFEC7-AB17-4B94-8E01-FA776E1E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QPP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DA94-65BD-4EC8-9248-FB2D9FE7D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2021 QPP Final Rule Fact Sheet.pdf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2021 MIPS Measures 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_ </a:t>
            </a:r>
            <a:r>
              <a:rPr lang="en-US" sz="2000" b="0" i="0" u="sng" dirty="0">
                <a:solidFill>
                  <a:srgbClr val="0000FF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https://www.audiology.org/quality-payment-program-and-merit-based-incentive-payment-system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2021 Clinical Improvement Activities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Improvement Activities Requirements - QPP (cms.gov)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CMS QPP Library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https://qpp.cms.gov/about/resource-library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Quality Payment Program (QPP)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April 2015: Passage of the Medicare Access and CHIP Reauthorization Act of 2015 (H.R. 2) – “MACRA”</a:t>
            </a:r>
            <a:endParaRPr lang="en-US" sz="2400" dirty="0"/>
          </a:p>
          <a:p>
            <a:pPr lvl="1"/>
            <a:r>
              <a:rPr lang="en-US" sz="2400" dirty="0"/>
              <a:t>Further advanced the transition from a fee-for-service to a value system under QPP</a:t>
            </a:r>
          </a:p>
          <a:p>
            <a:pPr lvl="1"/>
            <a:r>
              <a:rPr lang="en-US" sz="2400" dirty="0"/>
              <a:t>Replaced Physician Quality Reporting System (PQRS) (ended in 2016)</a:t>
            </a:r>
          </a:p>
          <a:p>
            <a:pPr lvl="1"/>
            <a:r>
              <a:rPr lang="en-US" sz="2400" dirty="0"/>
              <a:t>Program began for most providers January 2017</a:t>
            </a:r>
          </a:p>
          <a:p>
            <a:pPr lvl="1"/>
            <a:r>
              <a:rPr lang="en-US" sz="2400" dirty="0"/>
              <a:t> Audiologists were unable to participate in QPP until January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Payment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How? Two pathways for QPP participation</a:t>
            </a:r>
          </a:p>
          <a:p>
            <a:pPr lvl="1"/>
            <a:r>
              <a:rPr lang="en-US" sz="2400" dirty="0"/>
              <a:t>Merit Based Incentive Payment System (MIPS) – most feasible pathway for audiologists (similar to former PQRS)</a:t>
            </a:r>
          </a:p>
          <a:p>
            <a:pPr lvl="1"/>
            <a:r>
              <a:rPr lang="en-US" sz="2400" dirty="0"/>
              <a:t>Advanced Alternative Payment Models (APMs)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017505"/>
            <a:ext cx="2286000" cy="19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C3F0-51A3-4BC9-92E0-EEC3FD46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Audiologists are NOT Required to Report under QPP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423C-16DC-41F2-A6B1-F51FD2F4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Low Volume Exclusion Criteria</a:t>
            </a:r>
          </a:p>
          <a:p>
            <a:pPr lvl="0"/>
            <a:r>
              <a:rPr lang="en-US" dirty="0"/>
              <a:t>Have ≤ $90K in Part B allowed charges for covered professional services; </a:t>
            </a:r>
          </a:p>
          <a:p>
            <a:pPr lvl="0"/>
            <a:r>
              <a:rPr lang="en-US" dirty="0"/>
              <a:t>Provide care to ≤ 200 Part B enrolled beneficiaries; OR</a:t>
            </a:r>
          </a:p>
          <a:p>
            <a:pPr lvl="0"/>
            <a:r>
              <a:rPr lang="en-US" dirty="0"/>
              <a:t>Provide ≤ 200 covered professional services under the Medicare Physician Fee Schedule (PFS)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9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A3E2-397F-41BB-9246-0CA4E955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Participation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912D-0D54-4C95-925E-C7542022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hlinkClick r:id="rId2"/>
              </a:rPr>
              <a:t>https://qpp.cms.gov/participation-lookup</a:t>
            </a:r>
            <a:r>
              <a:rPr lang="en-US" dirty="0"/>
              <a:t> to determine if you have reporting requirements (hospital and large multi-disciplinary or otolaryngology clinic practice).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2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BB09-DF9F-4F7F-85C5-313890BB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Reporting and Opt-In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1B94-249A-4C5B-8ED9-CEEAD6E4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Audiologists may voluntarily report under MIPS</a:t>
            </a:r>
          </a:p>
          <a:p>
            <a:r>
              <a:rPr lang="en-US" dirty="0"/>
              <a:t>Audiologists may opt-in for reporting to try and earn a positive payment adjustment</a:t>
            </a:r>
          </a:p>
          <a:p>
            <a:r>
              <a:rPr lang="en-US" dirty="0"/>
              <a:t>Unlikely that maximum positive payment adjustment will be earned</a:t>
            </a:r>
          </a:p>
          <a:p>
            <a:r>
              <a:rPr lang="en-US" dirty="0"/>
              <a:t>If opt-in, subject to payment penalties for not meeting 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7136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64D8-1693-446B-9281-7CCB0009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Payment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11654-43D7-43F4-9A31-A5B575C2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2019 Performance Year = 2021 Payment Year – adjustment of + or -7 percent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2020 Performance Year = 2022 Payment Year – adjustment of + or -9 percent</a:t>
            </a:r>
          </a:p>
          <a:p>
            <a:endParaRPr lang="en-US" dirty="0"/>
          </a:p>
          <a:p>
            <a:r>
              <a:rPr lang="en-US" dirty="0"/>
              <a:t>2021 Performance Year = 2023 Payment Year – adjustment of + or -9 percent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1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Merit-based Incentive Payment System (MIPS)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Quality Category (audiology eligible – comprises 85 percent of score)</a:t>
            </a:r>
          </a:p>
          <a:p>
            <a:pPr lvl="1"/>
            <a:r>
              <a:rPr lang="en-US" dirty="0"/>
              <a:t>Replaces PQRS</a:t>
            </a:r>
          </a:p>
          <a:p>
            <a:r>
              <a:rPr lang="en-US" dirty="0"/>
              <a:t>Improvement Activities (audiology eligible – comprises 15 percent of score)</a:t>
            </a:r>
          </a:p>
          <a:p>
            <a:pPr lvl="1"/>
            <a:r>
              <a:rPr lang="en-US" dirty="0"/>
              <a:t>i.e. Patient satisfaction, care coordination, patient and communication engagement</a:t>
            </a:r>
          </a:p>
          <a:p>
            <a:r>
              <a:rPr lang="en-US" dirty="0"/>
              <a:t>Promoting Interoperability (audiology exempt)</a:t>
            </a:r>
          </a:p>
          <a:p>
            <a:pPr lvl="1"/>
            <a:r>
              <a:rPr lang="en-US" dirty="0"/>
              <a:t>Replaces the Medicare EHR Incentive Program also known as Meaningful Use</a:t>
            </a:r>
          </a:p>
          <a:p>
            <a:r>
              <a:rPr lang="en-US" dirty="0"/>
              <a:t>Cost/Resource Use (audiology exempt)</a:t>
            </a:r>
          </a:p>
          <a:p>
            <a:pPr lvl="1"/>
            <a:r>
              <a:rPr lang="en-US" dirty="0"/>
              <a:t>Replaces the Value-Based Modifier</a:t>
            </a:r>
          </a:p>
        </p:txBody>
      </p:sp>
    </p:spTree>
    <p:extLst>
      <p:ext uri="{BB962C8B-B14F-4D97-AF65-F5344CB8AC3E}">
        <p14:creationId xmlns:p14="http://schemas.microsoft.com/office/powerpoint/2010/main" val="58215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A1A4-0B21-414E-AF92-EC49FD46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Scores for Mandated Reporters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4183-DE72-4E26-8530-47A205DC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Out of 100 possible points:</a:t>
            </a:r>
          </a:p>
          <a:p>
            <a:r>
              <a:rPr lang="en-US" dirty="0"/>
              <a:t>0 to 44 – Results in -9 percent payment adjustment</a:t>
            </a:r>
          </a:p>
          <a:p>
            <a:r>
              <a:rPr lang="en-US" dirty="0"/>
              <a:t>45 to 84 – Results in penalty avoidance and perhaps a small positive payment adjustment</a:t>
            </a:r>
          </a:p>
          <a:p>
            <a:r>
              <a:rPr lang="en-US" dirty="0"/>
              <a:t>85 and over – Results in eligibility for +9 percent payment adjustment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53771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y PPT Template">
  <a:themeElements>
    <a:clrScheme name="Academy">
      <a:dk1>
        <a:srgbClr val="00338D"/>
      </a:dk1>
      <a:lt1>
        <a:sysClr val="window" lastClr="FFFFFF"/>
      </a:lt1>
      <a:dk2>
        <a:srgbClr val="000000"/>
      </a:dk2>
      <a:lt2>
        <a:srgbClr val="98C6E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ademy">
    <a:dk1>
      <a:srgbClr val="00338D"/>
    </a:dk1>
    <a:lt1>
      <a:sysClr val="window" lastClr="FFFFFF"/>
    </a:lt1>
    <a:dk2>
      <a:srgbClr val="000000"/>
    </a:dk2>
    <a:lt2>
      <a:srgbClr val="98C6EA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Academy PPT Template.pot</Template>
  <TotalTime>5287</TotalTime>
  <Words>806</Words>
  <Application>Microsoft Office PowerPoint</Application>
  <PresentationFormat>On-screen Show (4:3)</PresentationFormat>
  <Paragraphs>99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Academy PPT Template</vt:lpstr>
      <vt:lpstr>CMS Quality Payment program pathways</vt:lpstr>
      <vt:lpstr>Quality Payment Program (QPP)</vt:lpstr>
      <vt:lpstr>Quality Payment Program</vt:lpstr>
      <vt:lpstr>Most Audiologists are NOT Required to Report under QPP</vt:lpstr>
      <vt:lpstr>Check Your Participation Status</vt:lpstr>
      <vt:lpstr>Voluntary Reporting and Opt-In Options</vt:lpstr>
      <vt:lpstr>MIPS Payment Adjustment</vt:lpstr>
      <vt:lpstr>Merit-based Incentive Payment System (MIPS) Categories</vt:lpstr>
      <vt:lpstr>Reporting Scores for Mandated Reporters</vt:lpstr>
      <vt:lpstr>2021 MIPS Measures Set for Audiologists</vt:lpstr>
      <vt:lpstr>Reporting MIPS Measures </vt:lpstr>
      <vt:lpstr>Reporting MIPS Measures</vt:lpstr>
      <vt:lpstr>Measure Specifications</vt:lpstr>
      <vt:lpstr>Improvement Activities</vt:lpstr>
      <vt:lpstr>Improvement Activities</vt:lpstr>
      <vt:lpstr>Provisions for Small Practices</vt:lpstr>
      <vt:lpstr>QPP Resources</vt:lpstr>
    </vt:vector>
  </TitlesOfParts>
  <Company>American Academy of Audiology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Sr. Designer</dc:creator>
  <cp:lastModifiedBy>Carrie Kovar</cp:lastModifiedBy>
  <cp:revision>320</cp:revision>
  <cp:lastPrinted>2013-07-15T23:24:24Z</cp:lastPrinted>
  <dcterms:created xsi:type="dcterms:W3CDTF">2009-05-26T13:44:25Z</dcterms:created>
  <dcterms:modified xsi:type="dcterms:W3CDTF">2021-02-10T19:28:35Z</dcterms:modified>
</cp:coreProperties>
</file>