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9" r:id="rId5"/>
    <p:sldId id="258" r:id="rId6"/>
    <p:sldId id="264" r:id="rId7"/>
    <p:sldId id="261" r:id="rId8"/>
    <p:sldId id="263" r:id="rId9"/>
    <p:sldId id="265" r:id="rId10"/>
    <p:sldId id="259" r:id="rId11"/>
    <p:sldId id="262" r:id="rId12"/>
    <p:sldId id="270" r:id="rId13"/>
    <p:sldId id="271" r:id="rId14"/>
    <p:sldId id="266" r:id="rId15"/>
    <p:sldId id="272" r:id="rId16"/>
    <p:sldId id="267" r:id="rId17"/>
    <p:sldId id="268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 snapToGrid="0" snapToObjects="1"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American Academy of Audiology | </a:t>
            </a:r>
            <a:r>
              <a:rPr lang="en-US" dirty="0" err="1" smtClean="0"/>
              <a:t>www.audiology.org</a:t>
            </a:r>
            <a:endParaRPr lang="en-US" dirty="0"/>
          </a:p>
        </p:txBody>
      </p:sp>
      <p:pic>
        <p:nvPicPr>
          <p:cNvPr id="7" name="Picture 6" descr="EDU16 Recruitment PPT Line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207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usnews.com/careers/best-jobs/audiologist" TargetMode="External"/><Relationship Id="rId2" Type="http://schemas.openxmlformats.org/officeDocument/2006/relationships/hyperlink" Target="http://www.forbes.com/pictures/mkl45ejejl/the-best-jobs-for-201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DU16 Recruitment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b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332" y="6527200"/>
            <a:ext cx="2804690" cy="194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>
                <a:solidFill>
                  <a:srgbClr val="FFFFFF"/>
                </a:solidFill>
              </a:rPr>
              <a:t>Source: </a:t>
            </a:r>
            <a:r>
              <a:rPr lang="en-US" sz="1000" baseline="30000" dirty="0" err="1">
                <a:solidFill>
                  <a:srgbClr val="FFFFFF"/>
                </a:solidFill>
              </a:rPr>
              <a:t>www.nidcd.nih.gov/health/statistics/pages/quick.aspx</a:t>
            </a:r>
            <a:endParaRPr lang="en-US" sz="1000" baseline="30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</a:t>
            </a:r>
            <a:r>
              <a:rPr lang="en-US" b="1" dirty="0" smtClean="0"/>
              <a:t>Can </a:t>
            </a:r>
            <a:r>
              <a:rPr lang="en-US" b="1" dirty="0"/>
              <a:t>I </a:t>
            </a:r>
            <a:r>
              <a:rPr lang="en-US" b="1" dirty="0" smtClean="0"/>
              <a:t>Do </a:t>
            </a:r>
            <a:r>
              <a:rPr lang="en-US" b="1" dirty="0"/>
              <a:t>to </a:t>
            </a:r>
            <a:r>
              <a:rPr lang="en-US" b="1" dirty="0" smtClean="0"/>
              <a:t>Prepare </a:t>
            </a:r>
            <a:r>
              <a:rPr lang="en-US" b="1" dirty="0"/>
              <a:t>for a </a:t>
            </a:r>
            <a:r>
              <a:rPr lang="en-US" b="1" dirty="0" smtClean="0"/>
              <a:t>Career </a:t>
            </a:r>
            <a:r>
              <a:rPr lang="en-US" b="1" dirty="0"/>
              <a:t>in </a:t>
            </a:r>
            <a:r>
              <a:rPr lang="en-US" b="1" dirty="0" smtClean="0"/>
              <a:t>Audiology</a:t>
            </a:r>
            <a:r>
              <a:rPr lang="en-US" b="1" dirty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524"/>
            <a:ext cx="8229600" cy="4244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Find </a:t>
            </a:r>
            <a:r>
              <a:rPr lang="en-US" sz="2800" dirty="0"/>
              <a:t>out more about the profession…shadow or volunteer with a local audiologist</a:t>
            </a:r>
            <a:r>
              <a:rPr lang="en-US" sz="2800" dirty="0" smtClean="0"/>
              <a:t>. Visit </a:t>
            </a:r>
            <a:r>
              <a:rPr lang="en-US" sz="2800" dirty="0"/>
              <a:t>www.audiology.org and search the “Find an Audiologist” directory to locate </a:t>
            </a:r>
            <a:r>
              <a:rPr lang="en-US" sz="2800" dirty="0" smtClean="0"/>
              <a:t>an audiologist </a:t>
            </a:r>
            <a:r>
              <a:rPr lang="en-US" sz="2800" dirty="0"/>
              <a:t>in your area.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72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Can I Do to Prepare for a Career in Audiology?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0194"/>
            <a:ext cx="8229600" cy="3993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Consider an undergraduate degree in speech and hearing sciences or other science-related degrees such as biology, physics, chemistry, psychology, and engineering.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030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Can I Do to Prepare for a Career in Audiology?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5302"/>
            <a:ext cx="8229600" cy="422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Obtain a doctoral degree in audiology. Audiology graduate programs include coursework in anatomy, physiology, physics, genetics, normal and abnormal communication development, diagnosis and treatment options, pharmacology, and ethics.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24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Can I Do to Prepare for a Career in Audiology?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246"/>
            <a:ext cx="8229600" cy="4179917"/>
          </a:xfrm>
        </p:spPr>
        <p:txBody>
          <a:bodyPr>
            <a:noAutofit/>
          </a:bodyPr>
          <a:lstStyle/>
          <a:p>
            <a:r>
              <a:rPr lang="en-US" sz="2800" dirty="0"/>
              <a:t>A doctor of audiology (</a:t>
            </a:r>
            <a:r>
              <a:rPr lang="en-US" sz="2800" dirty="0" err="1"/>
              <a:t>AuD</a:t>
            </a:r>
            <a:r>
              <a:rPr lang="en-US" sz="2800" dirty="0"/>
              <a:t>) degree is the minimal entry-level degree.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AuD</a:t>
            </a:r>
            <a:r>
              <a:rPr lang="en-US" sz="2800" dirty="0" smtClean="0"/>
              <a:t> </a:t>
            </a:r>
            <a:r>
              <a:rPr lang="en-US" sz="2800" dirty="0"/>
              <a:t>programs are three to four years and prepare students to work directly with patients in clinical practice.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9421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Can I Do to Prepare for a Career in Audiology?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1747"/>
            <a:ext cx="8229600" cy="4104416"/>
          </a:xfrm>
        </p:spPr>
        <p:txBody>
          <a:bodyPr>
            <a:noAutofit/>
          </a:bodyPr>
          <a:lstStyle/>
          <a:p>
            <a:r>
              <a:rPr lang="en-US" sz="2800" dirty="0"/>
              <a:t>A PhD in speech and hearing sciences or a related field prepares students for a career in academia or research. Length of PhD programs vary and will include training in research methods, design, and statistics. </a:t>
            </a:r>
            <a:endParaRPr lang="en-US" sz="2800" dirty="0" smtClean="0"/>
          </a:p>
          <a:p>
            <a:r>
              <a:rPr lang="en-US" sz="2800" dirty="0"/>
              <a:t>Several programs offer dual degrees that combine the </a:t>
            </a:r>
            <a:r>
              <a:rPr lang="en-US" sz="2800" dirty="0" err="1"/>
              <a:t>AuD</a:t>
            </a:r>
            <a:r>
              <a:rPr lang="en-US" sz="2800" dirty="0"/>
              <a:t> and PhD tracks for students interested in practicing multiple career paths.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945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Can I Do to Prepare for a Career in Audiology?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633"/>
            <a:ext cx="8229600" cy="432253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are 73 doctoral programs in audiology and/or related hearing science in the United States. Visit </a:t>
            </a:r>
            <a:r>
              <a:rPr lang="en-US" sz="2800" b="1" dirty="0"/>
              <a:t>www.audiology.org </a:t>
            </a:r>
            <a:r>
              <a:rPr lang="en-US" sz="2800" dirty="0"/>
              <a:t>and search keywords “doctoral programs” to find a graduate program that fits your career goals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062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9508"/>
            <a:ext cx="8229600" cy="54466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GAIN REWARDING </a:t>
            </a:r>
            <a:r>
              <a:rPr lang="en-US" sz="3900" b="1" dirty="0" smtClean="0"/>
              <a:t>EXPERIENCE </a:t>
            </a:r>
          </a:p>
          <a:p>
            <a:pPr marL="0" indent="0" algn="ctr">
              <a:buNone/>
            </a:pPr>
            <a:r>
              <a:rPr lang="en-US" sz="3900" b="1" dirty="0" smtClean="0"/>
              <a:t>and</a:t>
            </a:r>
          </a:p>
          <a:p>
            <a:pPr marL="0" indent="0" algn="ctr">
              <a:buNone/>
            </a:pPr>
            <a:r>
              <a:rPr lang="en-US" sz="3900" b="1" dirty="0" smtClean="0"/>
              <a:t>PRACTICE CUTTING-EDGE HEALTH </a:t>
            </a:r>
            <a:r>
              <a:rPr lang="en-US" sz="3900" b="1" dirty="0"/>
              <a:t>CARE </a:t>
            </a:r>
            <a:endParaRPr lang="en-US" sz="3900" b="1" dirty="0" smtClean="0"/>
          </a:p>
          <a:p>
            <a:pPr marL="0" indent="0" algn="ctr">
              <a:buNone/>
            </a:pPr>
            <a:r>
              <a:rPr lang="en-US" sz="3900" b="1" dirty="0" smtClean="0"/>
              <a:t>IN </a:t>
            </a:r>
            <a:r>
              <a:rPr lang="en-US" sz="3900" b="1" dirty="0"/>
              <a:t>A </a:t>
            </a:r>
            <a:endParaRPr lang="en-US" sz="3900" b="1" dirty="0" smtClean="0"/>
          </a:p>
          <a:p>
            <a:pPr marL="0" indent="0" algn="ctr">
              <a:buNone/>
            </a:pPr>
            <a:r>
              <a:rPr lang="en-US" sz="3900" b="1" dirty="0" smtClean="0"/>
              <a:t>CHANGING TECHNOLOGICAL </a:t>
            </a:r>
            <a:r>
              <a:rPr lang="en-US" sz="3900" b="1" dirty="0"/>
              <a:t>WORLD </a:t>
            </a:r>
            <a:endParaRPr lang="en-US" sz="3900" b="1" dirty="0" smtClean="0"/>
          </a:p>
          <a:p>
            <a:pPr marL="0" indent="0" algn="ctr">
              <a:buNone/>
            </a:pPr>
            <a:r>
              <a:rPr lang="en-US" sz="3900" b="1" dirty="0" smtClean="0"/>
              <a:t>WITH A </a:t>
            </a:r>
            <a:r>
              <a:rPr lang="en-US" sz="3900" b="1" dirty="0"/>
              <a:t>CAREER IN AUDIOLOGY.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For </a:t>
            </a:r>
            <a:r>
              <a:rPr lang="en-US" sz="2600" dirty="0"/>
              <a:t>more information, visit our student Web </a:t>
            </a:r>
            <a:r>
              <a:rPr lang="en-US" sz="2600" dirty="0" smtClean="0"/>
              <a:t>site </a:t>
            </a:r>
            <a:r>
              <a:rPr lang="en-US" sz="2600" b="1" dirty="0" smtClean="0"/>
              <a:t>www.studentacademyofaudiology.org </a:t>
            </a:r>
            <a:r>
              <a:rPr lang="en-US" sz="2600" dirty="0"/>
              <a:t>and go to </a:t>
            </a:r>
            <a:r>
              <a:rPr lang="en-US" sz="2600" dirty="0" smtClean="0"/>
              <a:t>the “</a:t>
            </a:r>
            <a:r>
              <a:rPr lang="en-US" sz="2600" dirty="0"/>
              <a:t>Educational Opportunities” tab where you will </a:t>
            </a:r>
            <a:r>
              <a:rPr lang="en-US" sz="2600" dirty="0" smtClean="0"/>
              <a:t>see “</a:t>
            </a:r>
            <a:r>
              <a:rPr lang="en-US" sz="2600" dirty="0"/>
              <a:t>Doctoral Students</a:t>
            </a:r>
            <a:r>
              <a:rPr lang="en-US" sz="2600" dirty="0" smtClean="0"/>
              <a:t>.”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5877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32" y="6527200"/>
            <a:ext cx="2501038" cy="194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>
                <a:solidFill>
                  <a:schemeClr val="bg1"/>
                </a:solidFill>
              </a:rPr>
              <a:t>Source: www.who.int/mediacentre/factsheets/fs300/</a:t>
            </a:r>
            <a:r>
              <a:rPr lang="en-US" sz="1000" baseline="30000" dirty="0" smtClean="0">
                <a:solidFill>
                  <a:schemeClr val="bg1"/>
                </a:solidFill>
              </a:rPr>
              <a:t>en</a:t>
            </a:r>
            <a:endParaRPr lang="en-US" sz="10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Pursue one of the top-rated careers in the country* and…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81" y="1600200"/>
            <a:ext cx="8548381" cy="49851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Provide </a:t>
            </a:r>
            <a:r>
              <a:rPr lang="en-US" sz="3600" dirty="0"/>
              <a:t>a vital health service.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Combine </a:t>
            </a:r>
            <a:r>
              <a:rPr lang="en-US" sz="3600" dirty="0"/>
              <a:t>science, technology, community service, research, education, </a:t>
            </a:r>
            <a:r>
              <a:rPr lang="en-US" sz="3600" dirty="0" smtClean="0"/>
              <a:t>and patient </a:t>
            </a:r>
            <a:r>
              <a:rPr lang="en-US" sz="3600" dirty="0"/>
              <a:t>care into one satisfying career.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Improve </a:t>
            </a:r>
            <a:r>
              <a:rPr lang="en-US" sz="3600" dirty="0"/>
              <a:t>quality of life, educate your community, and offer preventative health care.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Be </a:t>
            </a:r>
            <a:r>
              <a:rPr lang="en-US" sz="3600" dirty="0"/>
              <a:t>part of a rapidly growing profession with faster than average </a:t>
            </a:r>
            <a:r>
              <a:rPr lang="en-US" sz="3600" dirty="0" smtClean="0"/>
              <a:t>projected growth</a:t>
            </a:r>
            <a:r>
              <a:rPr lang="en-US" sz="36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Help </a:t>
            </a:r>
            <a:r>
              <a:rPr lang="en-US" sz="3600" dirty="0"/>
              <a:t>people of all ages hear and communicate better with spouses, </a:t>
            </a:r>
            <a:r>
              <a:rPr lang="en-US" sz="3600" dirty="0" smtClean="0"/>
              <a:t>family, friends</a:t>
            </a:r>
            <a:r>
              <a:rPr lang="en-US" sz="3600" dirty="0"/>
              <a:t>, and co-workers.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fr-FR" sz="2300" dirty="0"/>
              <a:t>Sources: http://time.com/3935051/best-job-america, </a:t>
            </a:r>
            <a:r>
              <a:rPr lang="fr-FR" sz="2300" dirty="0">
                <a:hlinkClick r:id="rId2"/>
              </a:rPr>
              <a:t>www.forbes.com/pictures/mkl45ejejl/the-best-jobs-for-2015</a:t>
            </a:r>
            <a:r>
              <a:rPr lang="fr-FR" sz="2300" dirty="0" smtClean="0"/>
              <a:t>, </a:t>
            </a:r>
            <a:r>
              <a:rPr lang="fr-FR" sz="2300" dirty="0" smtClean="0">
                <a:hlinkClick r:id="rId3"/>
              </a:rPr>
              <a:t>http</a:t>
            </a:r>
            <a:r>
              <a:rPr lang="fr-FR" sz="2300" dirty="0">
                <a:hlinkClick r:id="rId3"/>
              </a:rPr>
              <a:t>://</a:t>
            </a:r>
            <a:r>
              <a:rPr lang="fr-FR" sz="2300" dirty="0" smtClean="0">
                <a:hlinkClick r:id="rId3"/>
              </a:rPr>
              <a:t>money.usnews.com/careers/best-jobs/audiologist</a:t>
            </a:r>
            <a:endParaRPr lang="fr-FR" sz="2300" dirty="0" smtClean="0"/>
          </a:p>
          <a:p>
            <a:pPr marL="0" indent="0">
              <a:buNone/>
            </a:pPr>
            <a:endParaRPr lang="en-US" sz="2300" b="1" dirty="0" smtClean="0"/>
          </a:p>
          <a:p>
            <a:pPr marL="0" indent="0" algn="ctr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6127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7348"/>
            <a:ext cx="8229600" cy="5018816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Audiologists </a:t>
            </a:r>
            <a:r>
              <a:rPr lang="en-US" b="1" dirty="0"/>
              <a:t>are doctoral-level, health-care professionals who evaluate, diagnose, treat, and manage hearing loss, tinnitus, and balance disorders across all ages.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860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90760" y="51151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332" y="6527200"/>
            <a:ext cx="3092728" cy="194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Source: www.who.int/mediacentre/news/releases/2015/ear-care/en/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Where </a:t>
            </a:r>
            <a:r>
              <a:rPr lang="en-US" b="1" dirty="0" smtClean="0"/>
              <a:t>Can </a:t>
            </a:r>
            <a:r>
              <a:rPr lang="en-US" b="1" dirty="0"/>
              <a:t>a </a:t>
            </a:r>
            <a:r>
              <a:rPr lang="en-US" b="1" dirty="0" smtClean="0"/>
              <a:t>Career </a:t>
            </a:r>
            <a:r>
              <a:rPr lang="en-US" b="1" dirty="0"/>
              <a:t>in </a:t>
            </a:r>
            <a:br>
              <a:rPr lang="en-US" b="1" dirty="0"/>
            </a:br>
            <a:r>
              <a:rPr lang="en-US" b="1" dirty="0" smtClean="0"/>
              <a:t>Audiology Take Me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Audiology offers a wide variety of career paths and job settings.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You </a:t>
            </a:r>
            <a:r>
              <a:rPr lang="en-US" sz="2800" dirty="0"/>
              <a:t>can </a:t>
            </a:r>
            <a:r>
              <a:rPr lang="en-US" sz="2800" dirty="0" smtClean="0"/>
              <a:t>be an </a:t>
            </a:r>
            <a:r>
              <a:rPr lang="en-US" sz="2800" dirty="0"/>
              <a:t>entrepreneur and own a private practice or work for an international </a:t>
            </a:r>
            <a:r>
              <a:rPr lang="en-US" sz="2800" dirty="0" smtClean="0"/>
              <a:t>hearing solutions </a:t>
            </a:r>
            <a:r>
              <a:rPr lang="en-US" sz="2800" dirty="0"/>
              <a:t>company.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Want </a:t>
            </a:r>
            <a:r>
              <a:rPr lang="en-US" sz="2800" dirty="0"/>
              <a:t>to do something else? </a:t>
            </a:r>
            <a:r>
              <a:rPr lang="en-US" sz="2800" dirty="0" smtClean="0"/>
              <a:t>There </a:t>
            </a:r>
            <a:r>
              <a:rPr lang="en-US" sz="2800" dirty="0"/>
              <a:t>are many options </a:t>
            </a:r>
            <a:r>
              <a:rPr lang="en-US" sz="2800" dirty="0" smtClean="0"/>
              <a:t>and opportunities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64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dirty="0"/>
              <a:t>Audiology Career Paths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312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Private </a:t>
            </a:r>
            <a:r>
              <a:rPr lang="en-US" sz="2800" dirty="0"/>
              <a:t>Practice Owner</a:t>
            </a:r>
          </a:p>
          <a:p>
            <a:r>
              <a:rPr lang="en-US" sz="2800" dirty="0" smtClean="0"/>
              <a:t>Clinical </a:t>
            </a:r>
            <a:r>
              <a:rPr lang="en-US" sz="2800" dirty="0"/>
              <a:t>Audiologist or Specialist</a:t>
            </a:r>
          </a:p>
          <a:p>
            <a:r>
              <a:rPr lang="en-US" sz="2800" dirty="0" smtClean="0"/>
              <a:t>Academic </a:t>
            </a:r>
            <a:r>
              <a:rPr lang="en-US" sz="2800" dirty="0"/>
              <a:t>Faculty</a:t>
            </a:r>
          </a:p>
          <a:p>
            <a:r>
              <a:rPr lang="en-US" sz="2800" dirty="0" smtClean="0"/>
              <a:t>Researcher</a:t>
            </a:r>
            <a:endParaRPr lang="en-US" sz="2800" dirty="0"/>
          </a:p>
          <a:p>
            <a:r>
              <a:rPr lang="en-US" sz="2800" dirty="0" smtClean="0"/>
              <a:t>Manufacturer</a:t>
            </a:r>
            <a:endParaRPr lang="en-US" sz="2800" dirty="0"/>
          </a:p>
          <a:p>
            <a:r>
              <a:rPr lang="en-US" sz="2800" dirty="0" smtClean="0"/>
              <a:t>Forensic </a:t>
            </a:r>
            <a:r>
              <a:rPr lang="en-US" sz="2800" dirty="0"/>
              <a:t>Audiologist</a:t>
            </a:r>
          </a:p>
          <a:p>
            <a:r>
              <a:rPr lang="en-US" sz="2800" dirty="0" smtClean="0"/>
              <a:t>Occupational </a:t>
            </a:r>
            <a:r>
              <a:rPr lang="en-US" sz="2800" dirty="0"/>
              <a:t>Health</a:t>
            </a:r>
          </a:p>
          <a:p>
            <a:r>
              <a:rPr lang="en-US" sz="2800" dirty="0" smtClean="0"/>
              <a:t>Educational </a:t>
            </a:r>
            <a:r>
              <a:rPr lang="en-US" sz="2800" dirty="0"/>
              <a:t>Audiologist</a:t>
            </a:r>
          </a:p>
          <a:p>
            <a:r>
              <a:rPr lang="en-US" sz="2800" dirty="0" smtClean="0"/>
              <a:t>Intraoperative Monitoring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427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dirty="0"/>
              <a:t>Audiology Job Settings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Clinics</a:t>
            </a:r>
            <a:endParaRPr lang="en-US" sz="2800" dirty="0"/>
          </a:p>
          <a:p>
            <a:r>
              <a:rPr lang="en-US" sz="2800" dirty="0" smtClean="0"/>
              <a:t>Colleges </a:t>
            </a:r>
            <a:r>
              <a:rPr lang="en-US" sz="2800" dirty="0"/>
              <a:t>and Universities</a:t>
            </a:r>
          </a:p>
          <a:p>
            <a:r>
              <a:rPr lang="en-US" sz="2800" dirty="0" smtClean="0"/>
              <a:t>Hearing </a:t>
            </a:r>
            <a:r>
              <a:rPr lang="en-US" sz="2800" dirty="0"/>
              <a:t>Health-Care </a:t>
            </a:r>
            <a:r>
              <a:rPr lang="en-US" sz="2800" dirty="0" smtClean="0"/>
              <a:t>Manufacturing Companies</a:t>
            </a:r>
            <a:endParaRPr lang="en-US" sz="2800" dirty="0"/>
          </a:p>
          <a:p>
            <a:r>
              <a:rPr lang="en-US" sz="2800" dirty="0" smtClean="0"/>
              <a:t>Hospitals</a:t>
            </a:r>
            <a:endParaRPr lang="en-US" sz="2800" dirty="0"/>
          </a:p>
          <a:p>
            <a:r>
              <a:rPr lang="en-US" sz="2800" dirty="0" smtClean="0"/>
              <a:t>Private </a:t>
            </a:r>
            <a:r>
              <a:rPr lang="en-US" sz="2800" dirty="0"/>
              <a:t>Practices</a:t>
            </a:r>
          </a:p>
          <a:p>
            <a:r>
              <a:rPr lang="en-US" sz="2800" dirty="0" smtClean="0"/>
              <a:t>Research </a:t>
            </a:r>
            <a:r>
              <a:rPr lang="en-US" sz="2800" dirty="0"/>
              <a:t>Facilities</a:t>
            </a:r>
          </a:p>
          <a:p>
            <a:r>
              <a:rPr lang="en-US" sz="2800" dirty="0" smtClean="0"/>
              <a:t>Schools</a:t>
            </a:r>
            <a:endParaRPr lang="en-US" sz="2800" dirty="0"/>
          </a:p>
          <a:p>
            <a:r>
              <a:rPr lang="en-US" sz="2800" dirty="0" smtClean="0"/>
              <a:t>Military </a:t>
            </a:r>
            <a:r>
              <a:rPr lang="en-US" sz="2800" dirty="0"/>
              <a:t>and Government Agencies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276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Depending on </a:t>
            </a:r>
            <a:r>
              <a:rPr lang="en-US" sz="2800" dirty="0" smtClean="0"/>
              <a:t>work setting </a:t>
            </a:r>
            <a:r>
              <a:rPr lang="en-US" sz="2800" dirty="0"/>
              <a:t>and location</a:t>
            </a:r>
            <a:r>
              <a:rPr lang="en-US" sz="2800" dirty="0" smtClean="0"/>
              <a:t>, audiologists earn an </a:t>
            </a:r>
            <a:r>
              <a:rPr lang="en-US" sz="2800" dirty="0"/>
              <a:t>average salary </a:t>
            </a:r>
            <a:r>
              <a:rPr lang="en-US" sz="2800" dirty="0" smtClean="0"/>
              <a:t>of </a:t>
            </a:r>
            <a:r>
              <a:rPr lang="en-US" sz="2800" b="1" dirty="0" smtClean="0"/>
              <a:t>$</a:t>
            </a:r>
            <a:r>
              <a:rPr lang="en-US" sz="2800" b="1" dirty="0"/>
              <a:t>73,060 </a:t>
            </a:r>
            <a:r>
              <a:rPr lang="en-US" sz="2800" dirty="0"/>
              <a:t>annually, </a:t>
            </a:r>
            <a:r>
              <a:rPr lang="en-US" sz="2800" dirty="0" smtClean="0"/>
              <a:t>with the </a:t>
            </a:r>
            <a:r>
              <a:rPr lang="en-US" sz="2800" dirty="0"/>
              <a:t>potential to earn </a:t>
            </a:r>
            <a:r>
              <a:rPr lang="en-US" sz="2800" dirty="0" smtClean="0"/>
              <a:t>more than </a:t>
            </a:r>
            <a:r>
              <a:rPr lang="en-US" sz="2800" b="1" dirty="0"/>
              <a:t>$100,000 </a:t>
            </a:r>
            <a:r>
              <a:rPr lang="en-US" sz="2800" dirty="0"/>
              <a:t>annually.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Audiology </a:t>
            </a:r>
            <a:r>
              <a:rPr lang="en-US" sz="2800" dirty="0"/>
              <a:t>is </a:t>
            </a:r>
            <a:r>
              <a:rPr lang="en-US" sz="2800" dirty="0" smtClean="0"/>
              <a:t>expected to </a:t>
            </a:r>
            <a:r>
              <a:rPr lang="en-US" sz="2800" dirty="0"/>
              <a:t>grow by at </a:t>
            </a:r>
            <a:r>
              <a:rPr lang="en-US" sz="2800" dirty="0" smtClean="0"/>
              <a:t>least </a:t>
            </a:r>
            <a:r>
              <a:rPr lang="en-US" sz="2800" b="1" dirty="0" smtClean="0"/>
              <a:t>29 </a:t>
            </a:r>
            <a:r>
              <a:rPr lang="en-US" sz="2800" b="1" dirty="0"/>
              <a:t>PERCENT</a:t>
            </a:r>
            <a:r>
              <a:rPr lang="en-US" sz="2800" dirty="0"/>
              <a:t>, </a:t>
            </a:r>
            <a:r>
              <a:rPr lang="en-US" sz="2800" dirty="0" smtClean="0"/>
              <a:t>which is </a:t>
            </a:r>
            <a:r>
              <a:rPr lang="en-US" sz="2800" dirty="0"/>
              <a:t>much faster than </a:t>
            </a:r>
            <a:r>
              <a:rPr lang="en-US" sz="2800" dirty="0" smtClean="0"/>
              <a:t>the average </a:t>
            </a:r>
            <a:r>
              <a:rPr lang="en-US" sz="2800" dirty="0"/>
              <a:t>for other </a:t>
            </a:r>
            <a:r>
              <a:rPr lang="en-US" sz="2800" dirty="0" smtClean="0"/>
              <a:t>career fields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Source</a:t>
            </a:r>
            <a:r>
              <a:rPr lang="en-US" sz="1600" dirty="0"/>
              <a:t>: </a:t>
            </a:r>
            <a:r>
              <a:rPr lang="en-US" sz="1600" dirty="0" smtClean="0"/>
              <a:t>www.bls.gov/ooh/healthcare/audiologists.htm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5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625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Pursue one of the top-rated careers in the country* and…</vt:lpstr>
      <vt:lpstr>FACT</vt:lpstr>
      <vt:lpstr>PowerPoint Presentation</vt:lpstr>
      <vt:lpstr>Where Can a Career in  Audiology Take Me?</vt:lpstr>
      <vt:lpstr>Audiology Career Paths</vt:lpstr>
      <vt:lpstr>Audiology Job Settings</vt:lpstr>
      <vt:lpstr>FACTS</vt:lpstr>
      <vt:lpstr>PowerPoint Presentation</vt:lpstr>
      <vt:lpstr>What Can I Do to Prepare for a Career in Audiology?</vt:lpstr>
      <vt:lpstr>What Can I Do to Prepare for a Career in Audiology?</vt:lpstr>
      <vt:lpstr>What Can I Do to Prepare for a Career in Audiology?</vt:lpstr>
      <vt:lpstr>What Can I Do to Prepare for a Career in Audiology?</vt:lpstr>
      <vt:lpstr>What Can I Do to Prepare for a Career in Audiology?</vt:lpstr>
      <vt:lpstr>What Can I Do to Prepare for a Career in Audiology?</vt:lpstr>
      <vt:lpstr>PowerPoint Presentation</vt:lpstr>
    </vt:vector>
  </TitlesOfParts>
  <Company>American Academy of Audiology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Sr. Designer</dc:creator>
  <cp:lastModifiedBy>Amy Miedema</cp:lastModifiedBy>
  <cp:revision>33</cp:revision>
  <cp:lastPrinted>2016-04-04T20:25:59Z</cp:lastPrinted>
  <dcterms:created xsi:type="dcterms:W3CDTF">2016-04-04T15:41:19Z</dcterms:created>
  <dcterms:modified xsi:type="dcterms:W3CDTF">2016-04-04T20:44:55Z</dcterms:modified>
</cp:coreProperties>
</file>